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Quattrocento"/>
      <p:regular r:id="rId17"/>
    </p:embeddedFont>
    <p:embeddedFont>
      <p:font typeface="Quattrocento"/>
      <p:regular r:id="rId18"/>
    </p:embeddedFont>
    <p:embeddedFont>
      <p:font typeface="Quattrocento"/>
      <p:regular r:id="rId19"/>
    </p:embeddedFont>
    <p:embeddedFont>
      <p:font typeface="Quattrocento"/>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387560"/>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Artificial Intelligence: From Theory to Practice</a:t>
            </a:r>
            <a:endParaRPr lang="en-US" sz="4400" dirty="0"/>
          </a:p>
        </p:txBody>
      </p:sp>
      <p:sp>
        <p:nvSpPr>
          <p:cNvPr id="4" name="Text 1"/>
          <p:cNvSpPr/>
          <p:nvPr/>
        </p:nvSpPr>
        <p:spPr>
          <a:xfrm>
            <a:off x="6324124" y="4154567"/>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A Journey Through Concepts, Algorithms, and Game AI</a:t>
            </a:r>
            <a:endParaRPr lang="en-US" sz="1850" dirty="0"/>
          </a:p>
        </p:txBody>
      </p:sp>
      <p:sp>
        <p:nvSpPr>
          <p:cNvPr id="5" name="Text 2"/>
          <p:cNvSpPr/>
          <p:nvPr/>
        </p:nvSpPr>
        <p:spPr>
          <a:xfrm>
            <a:off x="6324124" y="4806791"/>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Presented by: Jannatul Khould Neju</a:t>
            </a:r>
            <a:endParaRPr lang="en-US" sz="1850" dirty="0"/>
          </a:p>
        </p:txBody>
      </p:sp>
      <p:sp>
        <p:nvSpPr>
          <p:cNvPr id="6" name="Text 3"/>
          <p:cNvSpPr/>
          <p:nvPr/>
        </p:nvSpPr>
        <p:spPr>
          <a:xfrm>
            <a:off x="6324124" y="5459016"/>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Course: Artificial Intelligence</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77108" y="531971"/>
            <a:ext cx="6309717" cy="569119"/>
          </a:xfrm>
          <a:prstGeom prst="rect">
            <a:avLst/>
          </a:prstGeom>
          <a:noFill/>
          <a:ln/>
        </p:spPr>
        <p:txBody>
          <a:bodyPr wrap="none" lIns="0" tIns="0" rIns="0" bIns="0" rtlCol="0" anchor="t"/>
          <a:lstStyle/>
          <a:p>
            <a:pPr algn="l" indent="0" marL="0">
              <a:lnSpc>
                <a:spcPts val="4450"/>
              </a:lnSpc>
              <a:buNone/>
            </a:pPr>
            <a:r>
              <a:rPr lang="en-US" sz="3550" dirty="0">
                <a:solidFill>
                  <a:srgbClr val="FFD9BE"/>
                </a:solidFill>
                <a:latin typeface="Quattrocento" pitchFamily="34" charset="0"/>
                <a:ea typeface="Quattrocento" pitchFamily="34" charset="-122"/>
                <a:cs typeface="Quattrocento" pitchFamily="34" charset="-120"/>
              </a:rPr>
              <a:t>Conclusion &amp; Future Path in AI</a:t>
            </a:r>
            <a:endParaRPr lang="en-US" sz="3550" dirty="0"/>
          </a:p>
        </p:txBody>
      </p:sp>
      <p:sp>
        <p:nvSpPr>
          <p:cNvPr id="3" name="Text 1"/>
          <p:cNvSpPr/>
          <p:nvPr/>
        </p:nvSpPr>
        <p:spPr>
          <a:xfrm>
            <a:off x="677108" y="1488043"/>
            <a:ext cx="13276183" cy="928687"/>
          </a:xfrm>
          <a:prstGeom prst="rect">
            <a:avLst/>
          </a:prstGeom>
          <a:noFill/>
          <a:ln/>
        </p:spPr>
        <p:txBody>
          <a:bodyPr wrap="square" lIns="0" tIns="0" rIns="0" bIns="0" rtlCol="0" anchor="t"/>
          <a:lstStyle/>
          <a:p>
            <a:pPr algn="l" indent="0" marL="0">
              <a:lnSpc>
                <a:spcPts val="2400"/>
              </a:lnSpc>
              <a:buNone/>
            </a:pPr>
            <a:r>
              <a:rPr lang="en-US" sz="1500" dirty="0">
                <a:solidFill>
                  <a:srgbClr val="F9EEE7"/>
                </a:solidFill>
                <a:latin typeface="Quattrocento" pitchFamily="34" charset="0"/>
                <a:ea typeface="Quattrocento" pitchFamily="34" charset="-122"/>
                <a:cs typeface="Quattrocento" pitchFamily="34" charset="-120"/>
              </a:rPr>
              <a:t>This journey through Artificial Intelligence has provided invaluable insights into the core concepts, algorithms, and practical applications that define the field. From understanding intelligent agents to implementing complex game AI, the foundational knowledge gained forms a strong base for future exploration. The challenges encountered, particularly in debugging and optimization, have further honed problem-solving skills.</a:t>
            </a:r>
            <a:endParaRPr lang="en-US" sz="1500" dirty="0"/>
          </a:p>
        </p:txBody>
      </p:sp>
      <p:sp>
        <p:nvSpPr>
          <p:cNvPr id="4" name="Text 2"/>
          <p:cNvSpPr/>
          <p:nvPr/>
        </p:nvSpPr>
        <p:spPr>
          <a:xfrm>
            <a:off x="677108" y="2827853"/>
            <a:ext cx="2731413" cy="341352"/>
          </a:xfrm>
          <a:prstGeom prst="rect">
            <a:avLst/>
          </a:prstGeom>
          <a:noFill/>
          <a:ln/>
        </p:spPr>
        <p:txBody>
          <a:bodyPr wrap="none" lIns="0" tIns="0" rIns="0" bIns="0" rtlCol="0" anchor="t"/>
          <a:lstStyle/>
          <a:p>
            <a:pPr algn="l" indent="0" marL="0">
              <a:lnSpc>
                <a:spcPts val="2650"/>
              </a:lnSpc>
              <a:buNone/>
            </a:pPr>
            <a:r>
              <a:rPr lang="en-US" sz="2150" dirty="0">
                <a:solidFill>
                  <a:srgbClr val="FFD9BE"/>
                </a:solidFill>
                <a:latin typeface="Quattrocento" pitchFamily="34" charset="0"/>
                <a:ea typeface="Quattrocento" pitchFamily="34" charset="-122"/>
                <a:cs typeface="Quattrocento" pitchFamily="34" charset="-120"/>
              </a:rPr>
              <a:t>Key Takeaways</a:t>
            </a:r>
            <a:endParaRPr lang="en-US" sz="2150" dirty="0"/>
          </a:p>
        </p:txBody>
      </p:sp>
      <p:sp>
        <p:nvSpPr>
          <p:cNvPr id="5" name="Text 3"/>
          <p:cNvSpPr/>
          <p:nvPr/>
        </p:nvSpPr>
        <p:spPr>
          <a:xfrm>
            <a:off x="677108" y="3362682"/>
            <a:ext cx="6402110" cy="309563"/>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F9EEE7"/>
                </a:solidFill>
                <a:latin typeface="Quattrocento" pitchFamily="34" charset="0"/>
                <a:ea typeface="Quattrocento" pitchFamily="34" charset="-122"/>
                <a:cs typeface="Quattrocento" pitchFamily="34" charset="-120"/>
              </a:rPr>
              <a:t>Intelligent Agents are the building blocks of autonomous systems.</a:t>
            </a:r>
            <a:endParaRPr lang="en-US" sz="1500" dirty="0"/>
          </a:p>
        </p:txBody>
      </p:sp>
      <p:sp>
        <p:nvSpPr>
          <p:cNvPr id="6" name="Text 4"/>
          <p:cNvSpPr/>
          <p:nvPr/>
        </p:nvSpPr>
        <p:spPr>
          <a:xfrm>
            <a:off x="677108" y="3739872"/>
            <a:ext cx="6402110" cy="309563"/>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F9EEE7"/>
                </a:solidFill>
                <a:latin typeface="Quattrocento" pitchFamily="34" charset="0"/>
                <a:ea typeface="Quattrocento" pitchFamily="34" charset="-122"/>
                <a:cs typeface="Quattrocento" pitchFamily="34" charset="-120"/>
              </a:rPr>
              <a:t>Search Algorithms are critical for efficient problem-solving.</a:t>
            </a:r>
            <a:endParaRPr lang="en-US" sz="1500" dirty="0"/>
          </a:p>
        </p:txBody>
      </p:sp>
      <p:sp>
        <p:nvSpPr>
          <p:cNvPr id="7" name="Text 5"/>
          <p:cNvSpPr/>
          <p:nvPr/>
        </p:nvSpPr>
        <p:spPr>
          <a:xfrm>
            <a:off x="677108" y="4117062"/>
            <a:ext cx="6402110" cy="309563"/>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F9EEE7"/>
                </a:solidFill>
                <a:latin typeface="Quattrocento" pitchFamily="34" charset="0"/>
                <a:ea typeface="Quattrocento" pitchFamily="34" charset="-122"/>
                <a:cs typeface="Quattrocento" pitchFamily="34" charset="-120"/>
              </a:rPr>
              <a:t>Logic and Knowledge Representation enable AI reasoning.</a:t>
            </a:r>
            <a:endParaRPr lang="en-US" sz="1500" dirty="0"/>
          </a:p>
        </p:txBody>
      </p:sp>
      <p:sp>
        <p:nvSpPr>
          <p:cNvPr id="8" name="Text 6"/>
          <p:cNvSpPr/>
          <p:nvPr/>
        </p:nvSpPr>
        <p:spPr>
          <a:xfrm>
            <a:off x="677108" y="4494252"/>
            <a:ext cx="6402110" cy="309563"/>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F9EEE7"/>
                </a:solidFill>
                <a:latin typeface="Quattrocento" pitchFamily="34" charset="0"/>
                <a:ea typeface="Quattrocento" pitchFamily="34" charset="-122"/>
                <a:cs typeface="Quattrocento" pitchFamily="34" charset="-120"/>
              </a:rPr>
              <a:t>Game AI provides a practical playground for adversarial search.</a:t>
            </a:r>
            <a:endParaRPr lang="en-US" sz="1500" dirty="0"/>
          </a:p>
        </p:txBody>
      </p:sp>
      <p:sp>
        <p:nvSpPr>
          <p:cNvPr id="9" name="Text 7"/>
          <p:cNvSpPr/>
          <p:nvPr/>
        </p:nvSpPr>
        <p:spPr>
          <a:xfrm>
            <a:off x="677108" y="4997291"/>
            <a:ext cx="2731413" cy="341352"/>
          </a:xfrm>
          <a:prstGeom prst="rect">
            <a:avLst/>
          </a:prstGeom>
          <a:noFill/>
          <a:ln/>
        </p:spPr>
        <p:txBody>
          <a:bodyPr wrap="none" lIns="0" tIns="0" rIns="0" bIns="0" rtlCol="0" anchor="t"/>
          <a:lstStyle/>
          <a:p>
            <a:pPr algn="l" indent="0" marL="0">
              <a:lnSpc>
                <a:spcPts val="2650"/>
              </a:lnSpc>
              <a:buNone/>
            </a:pPr>
            <a:r>
              <a:rPr lang="en-US" sz="2150" dirty="0">
                <a:solidFill>
                  <a:srgbClr val="FFD9BE"/>
                </a:solidFill>
                <a:latin typeface="Quattrocento" pitchFamily="34" charset="0"/>
                <a:ea typeface="Quattrocento" pitchFamily="34" charset="-122"/>
                <a:cs typeface="Quattrocento" pitchFamily="34" charset="-120"/>
              </a:rPr>
              <a:t>Tools Utilized</a:t>
            </a:r>
            <a:endParaRPr lang="en-US" sz="2150" dirty="0"/>
          </a:p>
        </p:txBody>
      </p:sp>
      <p:sp>
        <p:nvSpPr>
          <p:cNvPr id="10" name="Text 8"/>
          <p:cNvSpPr/>
          <p:nvPr/>
        </p:nvSpPr>
        <p:spPr>
          <a:xfrm>
            <a:off x="677108" y="5532120"/>
            <a:ext cx="6402110" cy="309563"/>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F9EEE7"/>
                </a:solidFill>
                <a:latin typeface="Quattrocento" pitchFamily="34" charset="0"/>
                <a:ea typeface="Quattrocento" pitchFamily="34" charset="-122"/>
                <a:cs typeface="Quattrocento" pitchFamily="34" charset="-120"/>
              </a:rPr>
              <a:t>Python for general AI development.</a:t>
            </a:r>
            <a:endParaRPr lang="en-US" sz="1500" dirty="0"/>
          </a:p>
        </p:txBody>
      </p:sp>
      <p:sp>
        <p:nvSpPr>
          <p:cNvPr id="11" name="Text 9"/>
          <p:cNvSpPr/>
          <p:nvPr/>
        </p:nvSpPr>
        <p:spPr>
          <a:xfrm>
            <a:off x="677108" y="5909310"/>
            <a:ext cx="6402110" cy="309563"/>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F9EEE7"/>
                </a:solidFill>
                <a:latin typeface="Quattrocento" pitchFamily="34" charset="0"/>
                <a:ea typeface="Quattrocento" pitchFamily="34" charset="-122"/>
                <a:cs typeface="Quattrocento" pitchFamily="34" charset="-120"/>
              </a:rPr>
              <a:t>Java for robust system implementation.</a:t>
            </a:r>
            <a:endParaRPr lang="en-US" sz="1500" dirty="0"/>
          </a:p>
        </p:txBody>
      </p:sp>
      <p:sp>
        <p:nvSpPr>
          <p:cNvPr id="12" name="Text 10"/>
          <p:cNvSpPr/>
          <p:nvPr/>
        </p:nvSpPr>
        <p:spPr>
          <a:xfrm>
            <a:off x="677108" y="6286500"/>
            <a:ext cx="6402110" cy="309563"/>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F9EEE7"/>
                </a:solidFill>
                <a:latin typeface="Quattrocento" pitchFamily="34" charset="0"/>
                <a:ea typeface="Quattrocento" pitchFamily="34" charset="-122"/>
                <a:cs typeface="Quattrocento" pitchFamily="34" charset="-120"/>
              </a:rPr>
              <a:t>PyGame for game development.</a:t>
            </a:r>
            <a:endParaRPr lang="en-US" sz="1500" dirty="0"/>
          </a:p>
        </p:txBody>
      </p:sp>
      <p:sp>
        <p:nvSpPr>
          <p:cNvPr id="13" name="Text 11"/>
          <p:cNvSpPr/>
          <p:nvPr/>
        </p:nvSpPr>
        <p:spPr>
          <a:xfrm>
            <a:off x="677108" y="6663690"/>
            <a:ext cx="6402110" cy="309563"/>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F9EEE7"/>
                </a:solidFill>
                <a:latin typeface="Quattrocento" pitchFamily="34" charset="0"/>
                <a:ea typeface="Quattrocento" pitchFamily="34" charset="-122"/>
                <a:cs typeface="Quattrocento" pitchFamily="34" charset="-120"/>
              </a:rPr>
              <a:t>VS Code for integrated development.</a:t>
            </a:r>
            <a:endParaRPr lang="en-US" sz="1500" dirty="0"/>
          </a:p>
        </p:txBody>
      </p:sp>
      <p:sp>
        <p:nvSpPr>
          <p:cNvPr id="14" name="Text 12"/>
          <p:cNvSpPr/>
          <p:nvPr/>
        </p:nvSpPr>
        <p:spPr>
          <a:xfrm>
            <a:off x="7558802" y="2827853"/>
            <a:ext cx="2731413" cy="341352"/>
          </a:xfrm>
          <a:prstGeom prst="rect">
            <a:avLst/>
          </a:prstGeom>
          <a:noFill/>
          <a:ln/>
        </p:spPr>
        <p:txBody>
          <a:bodyPr wrap="none" lIns="0" tIns="0" rIns="0" bIns="0" rtlCol="0" anchor="t"/>
          <a:lstStyle/>
          <a:p>
            <a:pPr algn="l" indent="0" marL="0">
              <a:lnSpc>
                <a:spcPts val="2650"/>
              </a:lnSpc>
              <a:buNone/>
            </a:pPr>
            <a:r>
              <a:rPr lang="en-US" sz="2150" dirty="0">
                <a:solidFill>
                  <a:srgbClr val="FFD9BE"/>
                </a:solidFill>
                <a:latin typeface="Quattrocento" pitchFamily="34" charset="0"/>
                <a:ea typeface="Quattrocento" pitchFamily="34" charset="-122"/>
                <a:cs typeface="Quattrocento" pitchFamily="34" charset="-120"/>
              </a:rPr>
              <a:t>Challenges Faced</a:t>
            </a:r>
            <a:endParaRPr lang="en-US" sz="2150" dirty="0"/>
          </a:p>
        </p:txBody>
      </p:sp>
      <p:sp>
        <p:nvSpPr>
          <p:cNvPr id="15" name="Text 13"/>
          <p:cNvSpPr/>
          <p:nvPr/>
        </p:nvSpPr>
        <p:spPr>
          <a:xfrm>
            <a:off x="7558802" y="3362682"/>
            <a:ext cx="6402110" cy="309563"/>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F9EEE7"/>
                </a:solidFill>
                <a:latin typeface="Quattrocento" pitchFamily="34" charset="0"/>
                <a:ea typeface="Quattrocento" pitchFamily="34" charset="-122"/>
                <a:cs typeface="Quattrocento" pitchFamily="34" charset="-120"/>
              </a:rPr>
              <a:t>Debugging complex algorithms and logic.</a:t>
            </a:r>
            <a:endParaRPr lang="en-US" sz="1500" dirty="0"/>
          </a:p>
        </p:txBody>
      </p:sp>
      <p:sp>
        <p:nvSpPr>
          <p:cNvPr id="16" name="Text 14"/>
          <p:cNvSpPr/>
          <p:nvPr/>
        </p:nvSpPr>
        <p:spPr>
          <a:xfrm>
            <a:off x="7558802" y="3739872"/>
            <a:ext cx="6402110" cy="309563"/>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F9EEE7"/>
                </a:solidFill>
                <a:latin typeface="Quattrocento" pitchFamily="34" charset="0"/>
                <a:ea typeface="Quattrocento" pitchFamily="34" charset="-122"/>
                <a:cs typeface="Quattrocento" pitchFamily="34" charset="-120"/>
              </a:rPr>
              <a:t>Optimizing game logic for performance.</a:t>
            </a:r>
            <a:endParaRPr lang="en-US" sz="1500" dirty="0"/>
          </a:p>
        </p:txBody>
      </p:sp>
      <p:sp>
        <p:nvSpPr>
          <p:cNvPr id="17" name="Text 15"/>
          <p:cNvSpPr/>
          <p:nvPr/>
        </p:nvSpPr>
        <p:spPr>
          <a:xfrm>
            <a:off x="7558802" y="4117062"/>
            <a:ext cx="6402110" cy="309563"/>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F9EEE7"/>
                </a:solidFill>
                <a:latin typeface="Quattrocento" pitchFamily="34" charset="0"/>
                <a:ea typeface="Quattrocento" pitchFamily="34" charset="-122"/>
                <a:cs typeface="Quattrocento" pitchFamily="34" charset="-120"/>
              </a:rPr>
              <a:t>Fine-tuning search algorithms for efficiency.</a:t>
            </a:r>
            <a:endParaRPr lang="en-US" sz="1500" dirty="0"/>
          </a:p>
        </p:txBody>
      </p:sp>
      <p:sp>
        <p:nvSpPr>
          <p:cNvPr id="18" name="Text 16"/>
          <p:cNvSpPr/>
          <p:nvPr/>
        </p:nvSpPr>
        <p:spPr>
          <a:xfrm>
            <a:off x="7558802" y="4620101"/>
            <a:ext cx="2731413" cy="341352"/>
          </a:xfrm>
          <a:prstGeom prst="rect">
            <a:avLst/>
          </a:prstGeom>
          <a:noFill/>
          <a:ln/>
        </p:spPr>
        <p:txBody>
          <a:bodyPr wrap="none" lIns="0" tIns="0" rIns="0" bIns="0" rtlCol="0" anchor="t"/>
          <a:lstStyle/>
          <a:p>
            <a:pPr algn="l" indent="0" marL="0">
              <a:lnSpc>
                <a:spcPts val="2650"/>
              </a:lnSpc>
              <a:buNone/>
            </a:pPr>
            <a:r>
              <a:rPr lang="en-US" sz="2150" dirty="0">
                <a:solidFill>
                  <a:srgbClr val="FFD9BE"/>
                </a:solidFill>
                <a:latin typeface="Quattrocento" pitchFamily="34" charset="0"/>
                <a:ea typeface="Quattrocento" pitchFamily="34" charset="-122"/>
                <a:cs typeface="Quattrocento" pitchFamily="34" charset="-120"/>
              </a:rPr>
              <a:t>Future Plans</a:t>
            </a:r>
            <a:endParaRPr lang="en-US" sz="2150" dirty="0"/>
          </a:p>
        </p:txBody>
      </p:sp>
      <p:sp>
        <p:nvSpPr>
          <p:cNvPr id="19" name="Text 17"/>
          <p:cNvSpPr/>
          <p:nvPr/>
        </p:nvSpPr>
        <p:spPr>
          <a:xfrm>
            <a:off x="7558802" y="5154930"/>
            <a:ext cx="6402110" cy="309563"/>
          </a:xfrm>
          <a:prstGeom prst="rect">
            <a:avLst/>
          </a:prstGeom>
          <a:noFill/>
          <a:ln/>
        </p:spPr>
        <p:txBody>
          <a:bodyPr wrap="none" lIns="0" tIns="0" rIns="0" bIns="0" rtlCol="0" anchor="t"/>
          <a:lstStyle/>
          <a:p>
            <a:pPr algn="l" indent="0" marL="0">
              <a:lnSpc>
                <a:spcPts val="2400"/>
              </a:lnSpc>
              <a:buNone/>
            </a:pPr>
            <a:r>
              <a:rPr lang="en-US" sz="1500" dirty="0">
                <a:solidFill>
                  <a:srgbClr val="F9EEE7"/>
                </a:solidFill>
                <a:latin typeface="Quattrocento" pitchFamily="34" charset="0"/>
                <a:ea typeface="Quattrocento" pitchFamily="34" charset="-122"/>
                <a:cs typeface="Quattrocento" pitchFamily="34" charset="-120"/>
              </a:rPr>
              <a:t>My next steps involve diving deeper into:</a:t>
            </a:r>
            <a:endParaRPr lang="en-US" sz="1500" dirty="0"/>
          </a:p>
        </p:txBody>
      </p:sp>
      <p:sp>
        <p:nvSpPr>
          <p:cNvPr id="20" name="Text 18"/>
          <p:cNvSpPr/>
          <p:nvPr/>
        </p:nvSpPr>
        <p:spPr>
          <a:xfrm>
            <a:off x="7558802" y="5638562"/>
            <a:ext cx="6402110" cy="619125"/>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F9EEE7"/>
                </a:solidFill>
                <a:latin typeface="Quattrocento" pitchFamily="34" charset="0"/>
                <a:ea typeface="Quattrocento" pitchFamily="34" charset="-122"/>
                <a:cs typeface="Quattrocento" pitchFamily="34" charset="-120"/>
              </a:rPr>
              <a:t>Machine Learning: Exploring supervised, unsupervised, and reinforcement learning.</a:t>
            </a:r>
            <a:endParaRPr lang="en-US" sz="1500" dirty="0"/>
          </a:p>
        </p:txBody>
      </p:sp>
      <p:sp>
        <p:nvSpPr>
          <p:cNvPr id="21" name="Text 19"/>
          <p:cNvSpPr/>
          <p:nvPr/>
        </p:nvSpPr>
        <p:spPr>
          <a:xfrm>
            <a:off x="7558802" y="6325314"/>
            <a:ext cx="6402110" cy="619125"/>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F9EEE7"/>
                </a:solidFill>
                <a:latin typeface="Quattrocento" pitchFamily="34" charset="0"/>
                <a:ea typeface="Quattrocento" pitchFamily="34" charset="-122"/>
                <a:cs typeface="Quattrocento" pitchFamily="34" charset="-120"/>
              </a:rPr>
              <a:t>Deep Learning: Understanding neural networks and their applications.</a:t>
            </a:r>
            <a:endParaRPr lang="en-US" sz="1500" dirty="0"/>
          </a:p>
        </p:txBody>
      </p:sp>
      <p:sp>
        <p:nvSpPr>
          <p:cNvPr id="22" name="Text 20"/>
          <p:cNvSpPr/>
          <p:nvPr/>
        </p:nvSpPr>
        <p:spPr>
          <a:xfrm>
            <a:off x="7558802" y="7012067"/>
            <a:ext cx="6402110" cy="619125"/>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F9EEE7"/>
                </a:solidFill>
                <a:latin typeface="Quattrocento" pitchFamily="34" charset="0"/>
                <a:ea typeface="Quattrocento" pitchFamily="34" charset="-122"/>
                <a:cs typeface="Quattrocento" pitchFamily="34" charset="-120"/>
              </a:rPr>
              <a:t>Natural Language Processing (NLP): Developing AI that can understand and interact with human language.</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74621" y="787598"/>
            <a:ext cx="7005518" cy="650915"/>
          </a:xfrm>
          <a:prstGeom prst="rect">
            <a:avLst/>
          </a:prstGeom>
          <a:noFill/>
          <a:ln/>
        </p:spPr>
        <p:txBody>
          <a:bodyPr wrap="none" lIns="0" tIns="0" rIns="0" bIns="0" rtlCol="0" anchor="t"/>
          <a:lstStyle/>
          <a:p>
            <a:pPr algn="l" indent="0" marL="0">
              <a:lnSpc>
                <a:spcPts val="5100"/>
              </a:lnSpc>
              <a:buNone/>
            </a:pPr>
            <a:r>
              <a:rPr lang="en-US" sz="4100" dirty="0">
                <a:solidFill>
                  <a:srgbClr val="FFD9BE"/>
                </a:solidFill>
                <a:latin typeface="Quattrocento" pitchFamily="34" charset="0"/>
                <a:ea typeface="Quattrocento" pitchFamily="34" charset="-122"/>
                <a:cs typeface="Quattrocento" pitchFamily="34" charset="-120"/>
              </a:rPr>
              <a:t>What is Artificial Intelligence?</a:t>
            </a:r>
            <a:endParaRPr lang="en-US" sz="4100" dirty="0"/>
          </a:p>
        </p:txBody>
      </p:sp>
      <p:sp>
        <p:nvSpPr>
          <p:cNvPr id="3" name="Text 1"/>
          <p:cNvSpPr/>
          <p:nvPr/>
        </p:nvSpPr>
        <p:spPr>
          <a:xfrm>
            <a:off x="774621" y="1881188"/>
            <a:ext cx="13081159" cy="1062276"/>
          </a:xfrm>
          <a:prstGeom prst="rect">
            <a:avLst/>
          </a:prstGeom>
          <a:noFill/>
          <a:ln/>
        </p:spPr>
        <p:txBody>
          <a:bodyPr wrap="square" lIns="0" tIns="0" rIns="0" bIns="0" rtlCol="0" anchor="t"/>
          <a:lstStyle/>
          <a:p>
            <a:pPr algn="l" indent="0" marL="0">
              <a:lnSpc>
                <a:spcPts val="2750"/>
              </a:lnSpc>
              <a:buNone/>
            </a:pPr>
            <a:r>
              <a:rPr lang="en-US" sz="1700" dirty="0">
                <a:solidFill>
                  <a:srgbClr val="F9EEE7"/>
                </a:solidFill>
                <a:latin typeface="Quattrocento" pitchFamily="34" charset="0"/>
                <a:ea typeface="Quattrocento" pitchFamily="34" charset="-122"/>
                <a:cs typeface="Quattrocento" pitchFamily="34" charset="-120"/>
              </a:rPr>
              <a:t>Artificial Intelligence (AI) is the science of making machines perform tasks that typically require human intelligence. This field encompasses a wide range of sub-disciplines, from problem-solving to learning from data. Its evolution traces back to early theoretical concepts in the 1950s, leading to significant breakthroughs that now impact various real-world sectors.</a:t>
            </a:r>
            <a:endParaRPr lang="en-US" sz="1700" dirty="0"/>
          </a:p>
        </p:txBody>
      </p:sp>
      <p:sp>
        <p:nvSpPr>
          <p:cNvPr id="4" name="Text 2"/>
          <p:cNvSpPr/>
          <p:nvPr/>
        </p:nvSpPr>
        <p:spPr>
          <a:xfrm>
            <a:off x="1106567" y="3441382"/>
            <a:ext cx="12749212" cy="354092"/>
          </a:xfrm>
          <a:prstGeom prst="rect">
            <a:avLst/>
          </a:prstGeom>
          <a:noFill/>
          <a:ln/>
        </p:spPr>
        <p:txBody>
          <a:bodyPr wrap="none" lIns="0" tIns="0" rIns="0" bIns="0" rtlCol="0" anchor="t"/>
          <a:lstStyle/>
          <a:p>
            <a:pPr algn="l" indent="0" marL="0">
              <a:lnSpc>
                <a:spcPts val="2750"/>
              </a:lnSpc>
              <a:buNone/>
            </a:pPr>
            <a:r>
              <a:rPr lang="en-US" sz="1700" dirty="0">
                <a:solidFill>
                  <a:srgbClr val="F9EEE7"/>
                </a:solidFill>
                <a:latin typeface="Quattrocento" pitchFamily="34" charset="0"/>
                <a:ea typeface="Quattrocento" pitchFamily="34" charset="-122"/>
                <a:cs typeface="Quattrocento" pitchFamily="34" charset="-120"/>
              </a:rPr>
              <a:t>"The science of making machines do things that would require intelligence if done by humans." – Marvin Minsky</a:t>
            </a:r>
            <a:endParaRPr lang="en-US" sz="1700" dirty="0"/>
          </a:p>
        </p:txBody>
      </p:sp>
      <p:sp>
        <p:nvSpPr>
          <p:cNvPr id="5" name="Shape 3"/>
          <p:cNvSpPr/>
          <p:nvPr/>
        </p:nvSpPr>
        <p:spPr>
          <a:xfrm>
            <a:off x="774621" y="3192423"/>
            <a:ext cx="30480" cy="852011"/>
          </a:xfrm>
          <a:prstGeom prst="rect">
            <a:avLst/>
          </a:prstGeom>
          <a:solidFill>
            <a:srgbClr val="EF9C82"/>
          </a:solidFill>
          <a:ln/>
        </p:spPr>
      </p:sp>
      <p:pic>
        <p:nvPicPr>
          <p:cNvPr id="6" name="Image 0" descr="preencoded.png">    </p:cNvPr>
          <p:cNvPicPr>
            <a:picLocks noChangeAspect="1"/>
          </p:cNvPicPr>
          <p:nvPr/>
        </p:nvPicPr>
        <p:blipFill>
          <a:blip r:embed="rId1"/>
          <a:stretch>
            <a:fillRect/>
          </a:stretch>
        </p:blipFill>
        <p:spPr>
          <a:xfrm>
            <a:off x="774621" y="4293394"/>
            <a:ext cx="553283" cy="553283"/>
          </a:xfrm>
          <a:prstGeom prst="rect">
            <a:avLst/>
          </a:prstGeom>
        </p:spPr>
      </p:pic>
      <p:sp>
        <p:nvSpPr>
          <p:cNvPr id="7" name="Text 4"/>
          <p:cNvSpPr/>
          <p:nvPr/>
        </p:nvSpPr>
        <p:spPr>
          <a:xfrm>
            <a:off x="1604486" y="4424720"/>
            <a:ext cx="2604016" cy="325398"/>
          </a:xfrm>
          <a:prstGeom prst="rect">
            <a:avLst/>
          </a:prstGeom>
          <a:noFill/>
          <a:ln/>
        </p:spPr>
        <p:txBody>
          <a:bodyPr wrap="none" lIns="0" tIns="0" rIns="0" bIns="0" rtlCol="0" anchor="t"/>
          <a:lstStyle/>
          <a:p>
            <a:pPr algn="l" indent="0" marL="0">
              <a:lnSpc>
                <a:spcPts val="2550"/>
              </a:lnSpc>
              <a:buNone/>
            </a:pPr>
            <a:r>
              <a:rPr lang="en-US" sz="2050" dirty="0">
                <a:solidFill>
                  <a:srgbClr val="F9EEE7"/>
                </a:solidFill>
                <a:latin typeface="Quattrocento" pitchFamily="34" charset="0"/>
                <a:ea typeface="Quattrocento" pitchFamily="34" charset="-122"/>
                <a:cs typeface="Quattrocento" pitchFamily="34" charset="-120"/>
              </a:rPr>
              <a:t>Healthcare</a:t>
            </a:r>
            <a:endParaRPr lang="en-US" sz="2050" dirty="0"/>
          </a:p>
        </p:txBody>
      </p:sp>
      <p:sp>
        <p:nvSpPr>
          <p:cNvPr id="8" name="Text 5"/>
          <p:cNvSpPr/>
          <p:nvPr/>
        </p:nvSpPr>
        <p:spPr>
          <a:xfrm>
            <a:off x="1604486" y="4882872"/>
            <a:ext cx="5572363" cy="708184"/>
          </a:xfrm>
          <a:prstGeom prst="rect">
            <a:avLst/>
          </a:prstGeom>
          <a:noFill/>
          <a:ln/>
        </p:spPr>
        <p:txBody>
          <a:bodyPr wrap="square" lIns="0" tIns="0" rIns="0" bIns="0" rtlCol="0" anchor="t"/>
          <a:lstStyle/>
          <a:p>
            <a:pPr algn="l" indent="0" marL="0">
              <a:lnSpc>
                <a:spcPts val="2750"/>
              </a:lnSpc>
              <a:buNone/>
            </a:pPr>
            <a:r>
              <a:rPr lang="en-US" sz="1700" dirty="0">
                <a:solidFill>
                  <a:srgbClr val="F9EEE7"/>
                </a:solidFill>
                <a:latin typeface="Quattrocento" pitchFamily="34" charset="0"/>
                <a:ea typeface="Quattrocento" pitchFamily="34" charset="-122"/>
                <a:cs typeface="Quattrocento" pitchFamily="34" charset="-120"/>
              </a:rPr>
              <a:t>AI assists in diagnostics, drug discovery, and personalized treatment plans.</a:t>
            </a:r>
            <a:endParaRPr lang="en-US" sz="1700" dirty="0"/>
          </a:p>
        </p:txBody>
      </p:sp>
      <p:pic>
        <p:nvPicPr>
          <p:cNvPr id="9" name="Image 1" descr="preencoded.png">    </p:cNvPr>
          <p:cNvPicPr>
            <a:picLocks noChangeAspect="1"/>
          </p:cNvPicPr>
          <p:nvPr/>
        </p:nvPicPr>
        <p:blipFill>
          <a:blip r:embed="rId2"/>
          <a:stretch>
            <a:fillRect/>
          </a:stretch>
        </p:blipFill>
        <p:spPr>
          <a:xfrm>
            <a:off x="7453432" y="4293394"/>
            <a:ext cx="553283" cy="553283"/>
          </a:xfrm>
          <a:prstGeom prst="rect">
            <a:avLst/>
          </a:prstGeom>
        </p:spPr>
      </p:pic>
      <p:sp>
        <p:nvSpPr>
          <p:cNvPr id="10" name="Text 6"/>
          <p:cNvSpPr/>
          <p:nvPr/>
        </p:nvSpPr>
        <p:spPr>
          <a:xfrm>
            <a:off x="8283297" y="4424720"/>
            <a:ext cx="2604016" cy="325398"/>
          </a:xfrm>
          <a:prstGeom prst="rect">
            <a:avLst/>
          </a:prstGeom>
          <a:noFill/>
          <a:ln/>
        </p:spPr>
        <p:txBody>
          <a:bodyPr wrap="none" lIns="0" tIns="0" rIns="0" bIns="0" rtlCol="0" anchor="t"/>
          <a:lstStyle/>
          <a:p>
            <a:pPr algn="l" indent="0" marL="0">
              <a:lnSpc>
                <a:spcPts val="2550"/>
              </a:lnSpc>
              <a:buNone/>
            </a:pPr>
            <a:r>
              <a:rPr lang="en-US" sz="2050" dirty="0">
                <a:solidFill>
                  <a:srgbClr val="F9EEE7"/>
                </a:solidFill>
                <a:latin typeface="Quattrocento" pitchFamily="34" charset="0"/>
                <a:ea typeface="Quattrocento" pitchFamily="34" charset="-122"/>
                <a:cs typeface="Quattrocento" pitchFamily="34" charset="-120"/>
              </a:rPr>
              <a:t>Gaming</a:t>
            </a:r>
            <a:endParaRPr lang="en-US" sz="2050" dirty="0"/>
          </a:p>
        </p:txBody>
      </p:sp>
      <p:sp>
        <p:nvSpPr>
          <p:cNvPr id="11" name="Text 7"/>
          <p:cNvSpPr/>
          <p:nvPr/>
        </p:nvSpPr>
        <p:spPr>
          <a:xfrm>
            <a:off x="8283297" y="4882872"/>
            <a:ext cx="5572482" cy="708184"/>
          </a:xfrm>
          <a:prstGeom prst="rect">
            <a:avLst/>
          </a:prstGeom>
          <a:noFill/>
          <a:ln/>
        </p:spPr>
        <p:txBody>
          <a:bodyPr wrap="square" lIns="0" tIns="0" rIns="0" bIns="0" rtlCol="0" anchor="t"/>
          <a:lstStyle/>
          <a:p>
            <a:pPr algn="l" indent="0" marL="0">
              <a:lnSpc>
                <a:spcPts val="2750"/>
              </a:lnSpc>
              <a:buNone/>
            </a:pPr>
            <a:r>
              <a:rPr lang="en-US" sz="1700" dirty="0">
                <a:solidFill>
                  <a:srgbClr val="F9EEE7"/>
                </a:solidFill>
                <a:latin typeface="Quattrocento" pitchFamily="34" charset="0"/>
                <a:ea typeface="Quattrocento" pitchFamily="34" charset="-122"/>
                <a:cs typeface="Quattrocento" pitchFamily="34" charset="-120"/>
              </a:rPr>
              <a:t>AI powers intelligent opponents and realistic character behaviors in video games.</a:t>
            </a:r>
            <a:endParaRPr lang="en-US" sz="1700" dirty="0"/>
          </a:p>
        </p:txBody>
      </p:sp>
      <p:pic>
        <p:nvPicPr>
          <p:cNvPr id="12" name="Image 2" descr="preencoded.png">    </p:cNvPr>
          <p:cNvPicPr>
            <a:picLocks noChangeAspect="1"/>
          </p:cNvPicPr>
          <p:nvPr/>
        </p:nvPicPr>
        <p:blipFill>
          <a:blip r:embed="rId3"/>
          <a:stretch>
            <a:fillRect/>
          </a:stretch>
        </p:blipFill>
        <p:spPr>
          <a:xfrm>
            <a:off x="774621" y="6144339"/>
            <a:ext cx="553283" cy="553283"/>
          </a:xfrm>
          <a:prstGeom prst="rect">
            <a:avLst/>
          </a:prstGeom>
        </p:spPr>
      </p:pic>
      <p:sp>
        <p:nvSpPr>
          <p:cNvPr id="13" name="Text 8"/>
          <p:cNvSpPr/>
          <p:nvPr/>
        </p:nvSpPr>
        <p:spPr>
          <a:xfrm>
            <a:off x="1604486" y="6275665"/>
            <a:ext cx="2604016" cy="325398"/>
          </a:xfrm>
          <a:prstGeom prst="rect">
            <a:avLst/>
          </a:prstGeom>
          <a:noFill/>
          <a:ln/>
        </p:spPr>
        <p:txBody>
          <a:bodyPr wrap="none" lIns="0" tIns="0" rIns="0" bIns="0" rtlCol="0" anchor="t"/>
          <a:lstStyle/>
          <a:p>
            <a:pPr algn="l" indent="0" marL="0">
              <a:lnSpc>
                <a:spcPts val="2550"/>
              </a:lnSpc>
              <a:buNone/>
            </a:pPr>
            <a:r>
              <a:rPr lang="en-US" sz="2050" dirty="0">
                <a:solidFill>
                  <a:srgbClr val="F9EEE7"/>
                </a:solidFill>
                <a:latin typeface="Quattrocento" pitchFamily="34" charset="0"/>
                <a:ea typeface="Quattrocento" pitchFamily="34" charset="-122"/>
                <a:cs typeface="Quattrocento" pitchFamily="34" charset="-120"/>
              </a:rPr>
              <a:t>Robotics</a:t>
            </a:r>
            <a:endParaRPr lang="en-US" sz="2050" dirty="0"/>
          </a:p>
        </p:txBody>
      </p:sp>
      <p:sp>
        <p:nvSpPr>
          <p:cNvPr id="14" name="Text 9"/>
          <p:cNvSpPr/>
          <p:nvPr/>
        </p:nvSpPr>
        <p:spPr>
          <a:xfrm>
            <a:off x="1604486" y="6733818"/>
            <a:ext cx="5572363" cy="708184"/>
          </a:xfrm>
          <a:prstGeom prst="rect">
            <a:avLst/>
          </a:prstGeom>
          <a:noFill/>
          <a:ln/>
        </p:spPr>
        <p:txBody>
          <a:bodyPr wrap="square" lIns="0" tIns="0" rIns="0" bIns="0" rtlCol="0" anchor="t"/>
          <a:lstStyle/>
          <a:p>
            <a:pPr algn="l" indent="0" marL="0">
              <a:lnSpc>
                <a:spcPts val="2750"/>
              </a:lnSpc>
              <a:buNone/>
            </a:pPr>
            <a:r>
              <a:rPr lang="en-US" sz="1700" dirty="0">
                <a:solidFill>
                  <a:srgbClr val="F9EEE7"/>
                </a:solidFill>
                <a:latin typeface="Quattrocento" pitchFamily="34" charset="0"/>
                <a:ea typeface="Quattrocento" pitchFamily="34" charset="-122"/>
                <a:cs typeface="Quattrocento" pitchFamily="34" charset="-120"/>
              </a:rPr>
              <a:t>AI enables robots to perceive, reason, and act in complex environments.</a:t>
            </a:r>
            <a:endParaRPr lang="en-US" sz="1700" dirty="0"/>
          </a:p>
        </p:txBody>
      </p:sp>
      <p:pic>
        <p:nvPicPr>
          <p:cNvPr id="15" name="Image 3" descr="preencoded.png">    </p:cNvPr>
          <p:cNvPicPr>
            <a:picLocks noChangeAspect="1"/>
          </p:cNvPicPr>
          <p:nvPr/>
        </p:nvPicPr>
        <p:blipFill>
          <a:blip r:embed="rId4"/>
          <a:stretch>
            <a:fillRect/>
          </a:stretch>
        </p:blipFill>
        <p:spPr>
          <a:xfrm>
            <a:off x="7453432" y="6144339"/>
            <a:ext cx="553283" cy="553283"/>
          </a:xfrm>
          <a:prstGeom prst="rect">
            <a:avLst/>
          </a:prstGeom>
        </p:spPr>
      </p:pic>
      <p:sp>
        <p:nvSpPr>
          <p:cNvPr id="16" name="Text 10"/>
          <p:cNvSpPr/>
          <p:nvPr/>
        </p:nvSpPr>
        <p:spPr>
          <a:xfrm>
            <a:off x="8283297" y="6275665"/>
            <a:ext cx="2604016" cy="325398"/>
          </a:xfrm>
          <a:prstGeom prst="rect">
            <a:avLst/>
          </a:prstGeom>
          <a:noFill/>
          <a:ln/>
        </p:spPr>
        <p:txBody>
          <a:bodyPr wrap="none" lIns="0" tIns="0" rIns="0" bIns="0" rtlCol="0" anchor="t"/>
          <a:lstStyle/>
          <a:p>
            <a:pPr algn="l" indent="0" marL="0">
              <a:lnSpc>
                <a:spcPts val="2550"/>
              </a:lnSpc>
              <a:buNone/>
            </a:pPr>
            <a:r>
              <a:rPr lang="en-US" sz="2050" dirty="0">
                <a:solidFill>
                  <a:srgbClr val="F9EEE7"/>
                </a:solidFill>
                <a:latin typeface="Quattrocento" pitchFamily="34" charset="0"/>
                <a:ea typeface="Quattrocento" pitchFamily="34" charset="-122"/>
                <a:cs typeface="Quattrocento" pitchFamily="34" charset="-120"/>
              </a:rPr>
              <a:t>Automation</a:t>
            </a:r>
            <a:endParaRPr lang="en-US" sz="2050" dirty="0"/>
          </a:p>
        </p:txBody>
      </p:sp>
      <p:sp>
        <p:nvSpPr>
          <p:cNvPr id="17" name="Text 11"/>
          <p:cNvSpPr/>
          <p:nvPr/>
        </p:nvSpPr>
        <p:spPr>
          <a:xfrm>
            <a:off x="8283297" y="6733818"/>
            <a:ext cx="5572482" cy="708184"/>
          </a:xfrm>
          <a:prstGeom prst="rect">
            <a:avLst/>
          </a:prstGeom>
          <a:noFill/>
          <a:ln/>
        </p:spPr>
        <p:txBody>
          <a:bodyPr wrap="square" lIns="0" tIns="0" rIns="0" bIns="0" rtlCol="0" anchor="t"/>
          <a:lstStyle/>
          <a:p>
            <a:pPr algn="l" indent="0" marL="0">
              <a:lnSpc>
                <a:spcPts val="2750"/>
              </a:lnSpc>
              <a:buNone/>
            </a:pPr>
            <a:r>
              <a:rPr lang="en-US" sz="1700" dirty="0">
                <a:solidFill>
                  <a:srgbClr val="F9EEE7"/>
                </a:solidFill>
                <a:latin typeface="Quattrocento" pitchFamily="34" charset="0"/>
                <a:ea typeface="Quattrocento" pitchFamily="34" charset="-122"/>
                <a:cs typeface="Quattrocento" pitchFamily="34" charset="-120"/>
              </a:rPr>
              <a:t>AI optimizes industrial processes, enhancing efficiency and reducing human error.</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56486" y="358616"/>
            <a:ext cx="7508677" cy="383619"/>
          </a:xfrm>
          <a:prstGeom prst="rect">
            <a:avLst/>
          </a:prstGeom>
          <a:noFill/>
          <a:ln/>
        </p:spPr>
        <p:txBody>
          <a:bodyPr wrap="none" lIns="0" tIns="0" rIns="0" bIns="0" rtlCol="0" anchor="t"/>
          <a:lstStyle/>
          <a:p>
            <a:pPr algn="l" indent="0" marL="0">
              <a:lnSpc>
                <a:spcPts val="3000"/>
              </a:lnSpc>
              <a:buNone/>
            </a:pPr>
            <a:r>
              <a:rPr lang="en-US" sz="2400" dirty="0">
                <a:solidFill>
                  <a:srgbClr val="FFD9BE"/>
                </a:solidFill>
                <a:latin typeface="Quattrocento" pitchFamily="34" charset="0"/>
                <a:ea typeface="Quattrocento" pitchFamily="34" charset="-122"/>
                <a:cs typeface="Quattrocento" pitchFamily="34" charset="-120"/>
              </a:rPr>
              <a:t>My Journey in AI: Core Concepts and Implementations</a:t>
            </a:r>
            <a:endParaRPr lang="en-US" sz="2400" dirty="0"/>
          </a:p>
        </p:txBody>
      </p:sp>
      <p:sp>
        <p:nvSpPr>
          <p:cNvPr id="3" name="Text 1"/>
          <p:cNvSpPr/>
          <p:nvPr/>
        </p:nvSpPr>
        <p:spPr>
          <a:xfrm>
            <a:off x="456486" y="1002983"/>
            <a:ext cx="13717429" cy="417195"/>
          </a:xfrm>
          <a:prstGeom prst="rect">
            <a:avLst/>
          </a:prstGeom>
          <a:noFill/>
          <a:ln/>
        </p:spPr>
        <p:txBody>
          <a:bodyPr wrap="square" lIns="0" tIns="0" rIns="0" bIns="0" rtlCol="0" anchor="t"/>
          <a:lstStyle/>
          <a:p>
            <a:pPr algn="l" indent="0" marL="0">
              <a:lnSpc>
                <a:spcPts val="1600"/>
              </a:lnSpc>
              <a:buNone/>
            </a:pPr>
            <a:r>
              <a:rPr lang="en-US" sz="1000" dirty="0">
                <a:solidFill>
                  <a:srgbClr val="F9EEE7"/>
                </a:solidFill>
                <a:latin typeface="Quattrocento" pitchFamily="34" charset="0"/>
                <a:ea typeface="Quattrocento" pitchFamily="34" charset="-122"/>
                <a:cs typeface="Quattrocento" pitchFamily="34" charset="-120"/>
              </a:rPr>
              <a:t>This course provided a comprehensive foundation in key AI paradigms. We explored the theoretical underpinnings of intelligent systems and gained practical experience in translating these concepts into functional code. The hands-on approach was crucial for understanding the intricacies of algorithm design and optimization.</a:t>
            </a:r>
            <a:endParaRPr lang="en-US" sz="1000" dirty="0"/>
          </a:p>
        </p:txBody>
      </p:sp>
      <p:sp>
        <p:nvSpPr>
          <p:cNvPr id="4" name="Text 2"/>
          <p:cNvSpPr/>
          <p:nvPr/>
        </p:nvSpPr>
        <p:spPr>
          <a:xfrm>
            <a:off x="456486" y="1697236"/>
            <a:ext cx="1841302" cy="230148"/>
          </a:xfrm>
          <a:prstGeom prst="rect">
            <a:avLst/>
          </a:prstGeom>
          <a:noFill/>
          <a:ln/>
        </p:spPr>
        <p:txBody>
          <a:bodyPr wrap="none" lIns="0" tIns="0" rIns="0" bIns="0" rtlCol="0" anchor="t"/>
          <a:lstStyle/>
          <a:p>
            <a:pPr algn="l" indent="0" marL="0">
              <a:lnSpc>
                <a:spcPts val="1800"/>
              </a:lnSpc>
              <a:buNone/>
            </a:pPr>
            <a:r>
              <a:rPr lang="en-US" sz="1400" dirty="0">
                <a:solidFill>
                  <a:srgbClr val="FFD9BE"/>
                </a:solidFill>
                <a:latin typeface="Quattrocento" pitchFamily="34" charset="0"/>
                <a:ea typeface="Quattrocento" pitchFamily="34" charset="-122"/>
                <a:cs typeface="Quattrocento" pitchFamily="34" charset="-120"/>
              </a:rPr>
              <a:t>Topics Covered</a:t>
            </a:r>
            <a:endParaRPr lang="en-US" sz="1400" dirty="0"/>
          </a:p>
        </p:txBody>
      </p:sp>
      <p:sp>
        <p:nvSpPr>
          <p:cNvPr id="5" name="Text 3"/>
          <p:cNvSpPr/>
          <p:nvPr/>
        </p:nvSpPr>
        <p:spPr>
          <a:xfrm>
            <a:off x="456486" y="2057757"/>
            <a:ext cx="7401401" cy="208598"/>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F9EEE7"/>
                </a:solidFill>
                <a:latin typeface="Quattrocento" pitchFamily="34" charset="0"/>
                <a:ea typeface="Quattrocento" pitchFamily="34" charset="-122"/>
                <a:cs typeface="Quattrocento" pitchFamily="34" charset="-120"/>
              </a:rPr>
              <a:t>Intelligent Agents: Understanding how autonomous entities perceive and act.</a:t>
            </a:r>
            <a:endParaRPr lang="en-US" sz="1000" dirty="0"/>
          </a:p>
        </p:txBody>
      </p:sp>
      <p:sp>
        <p:nvSpPr>
          <p:cNvPr id="6" name="Text 4"/>
          <p:cNvSpPr/>
          <p:nvPr/>
        </p:nvSpPr>
        <p:spPr>
          <a:xfrm>
            <a:off x="456486" y="2311956"/>
            <a:ext cx="7401401" cy="208598"/>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F9EEE7"/>
                </a:solidFill>
                <a:latin typeface="Quattrocento" pitchFamily="34" charset="0"/>
                <a:ea typeface="Quattrocento" pitchFamily="34" charset="-122"/>
                <a:cs typeface="Quattrocento" pitchFamily="34" charset="-120"/>
              </a:rPr>
              <a:t>Problem-Solving: Techniques for finding optimal solutions in various scenarios.</a:t>
            </a:r>
            <a:endParaRPr lang="en-US" sz="1000" dirty="0"/>
          </a:p>
        </p:txBody>
      </p:sp>
      <p:sp>
        <p:nvSpPr>
          <p:cNvPr id="7" name="Text 5"/>
          <p:cNvSpPr/>
          <p:nvPr/>
        </p:nvSpPr>
        <p:spPr>
          <a:xfrm>
            <a:off x="456486" y="2566154"/>
            <a:ext cx="7401401" cy="208598"/>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F9EEE7"/>
                </a:solidFill>
                <a:latin typeface="Quattrocento" pitchFamily="34" charset="0"/>
                <a:ea typeface="Quattrocento" pitchFamily="34" charset="-122"/>
                <a:cs typeface="Quattrocento" pitchFamily="34" charset="-120"/>
              </a:rPr>
              <a:t>Search Algorithms: Navigating complex state spaces efficiently.</a:t>
            </a:r>
            <a:endParaRPr lang="en-US" sz="1000" dirty="0"/>
          </a:p>
        </p:txBody>
      </p:sp>
      <p:sp>
        <p:nvSpPr>
          <p:cNvPr id="8" name="Text 6"/>
          <p:cNvSpPr/>
          <p:nvPr/>
        </p:nvSpPr>
        <p:spPr>
          <a:xfrm>
            <a:off x="456486" y="2820353"/>
            <a:ext cx="7401401" cy="208598"/>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F9EEE7"/>
                </a:solidFill>
                <a:latin typeface="Quattrocento" pitchFamily="34" charset="0"/>
                <a:ea typeface="Quattrocento" pitchFamily="34" charset="-122"/>
                <a:cs typeface="Quattrocento" pitchFamily="34" charset="-120"/>
              </a:rPr>
              <a:t>Game-Playing AI: Developing strategies for adversarial environments.</a:t>
            </a:r>
            <a:endParaRPr lang="en-US" sz="1000" dirty="0"/>
          </a:p>
        </p:txBody>
      </p:sp>
      <p:sp>
        <p:nvSpPr>
          <p:cNvPr id="9" name="Text 7"/>
          <p:cNvSpPr/>
          <p:nvPr/>
        </p:nvSpPr>
        <p:spPr>
          <a:xfrm>
            <a:off x="8183642" y="1697236"/>
            <a:ext cx="1841302" cy="230148"/>
          </a:xfrm>
          <a:prstGeom prst="rect">
            <a:avLst/>
          </a:prstGeom>
          <a:noFill/>
          <a:ln/>
        </p:spPr>
        <p:txBody>
          <a:bodyPr wrap="none" lIns="0" tIns="0" rIns="0" bIns="0" rtlCol="0" anchor="t"/>
          <a:lstStyle/>
          <a:p>
            <a:pPr algn="l" indent="0" marL="0">
              <a:lnSpc>
                <a:spcPts val="1800"/>
              </a:lnSpc>
              <a:buNone/>
            </a:pPr>
            <a:r>
              <a:rPr lang="en-US" sz="1400" dirty="0">
                <a:solidFill>
                  <a:srgbClr val="FFD9BE"/>
                </a:solidFill>
                <a:latin typeface="Quattrocento" pitchFamily="34" charset="0"/>
                <a:ea typeface="Quattrocento" pitchFamily="34" charset="-122"/>
                <a:cs typeface="Quattrocento" pitchFamily="34" charset="-120"/>
              </a:rPr>
              <a:t>Hands-on Practice</a:t>
            </a:r>
            <a:endParaRPr lang="en-US" sz="1400" dirty="0"/>
          </a:p>
        </p:txBody>
      </p:sp>
      <p:sp>
        <p:nvSpPr>
          <p:cNvPr id="10" name="Text 8"/>
          <p:cNvSpPr/>
          <p:nvPr/>
        </p:nvSpPr>
        <p:spPr>
          <a:xfrm>
            <a:off x="8183642" y="2057757"/>
            <a:ext cx="5997773" cy="208598"/>
          </a:xfrm>
          <a:prstGeom prst="rect">
            <a:avLst/>
          </a:prstGeom>
          <a:noFill/>
          <a:ln/>
        </p:spPr>
        <p:txBody>
          <a:bodyPr wrap="none" lIns="0" tIns="0" rIns="0" bIns="0" rtlCol="0" anchor="t"/>
          <a:lstStyle/>
          <a:p>
            <a:pPr algn="l" indent="0" marL="0">
              <a:lnSpc>
                <a:spcPts val="1600"/>
              </a:lnSpc>
              <a:buNone/>
            </a:pPr>
            <a:r>
              <a:rPr lang="en-US" sz="1000" dirty="0">
                <a:solidFill>
                  <a:srgbClr val="F9EEE7"/>
                </a:solidFill>
                <a:latin typeface="Quattrocento" pitchFamily="34" charset="0"/>
                <a:ea typeface="Quattrocento" pitchFamily="34" charset="-122"/>
                <a:cs typeface="Quattrocento" pitchFamily="34" charset="-120"/>
              </a:rPr>
              <a:t>Implemented search and game algorithms in:</a:t>
            </a:r>
            <a:endParaRPr lang="en-US" sz="1000" dirty="0"/>
          </a:p>
        </p:txBody>
      </p:sp>
      <p:sp>
        <p:nvSpPr>
          <p:cNvPr id="11" name="Text 9"/>
          <p:cNvSpPr/>
          <p:nvPr/>
        </p:nvSpPr>
        <p:spPr>
          <a:xfrm>
            <a:off x="8183642" y="2383631"/>
            <a:ext cx="5997773" cy="208598"/>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00"/>
                </a:solidFill>
                <a:latin typeface="Quattrocento" pitchFamily="34" charset="0"/>
                <a:ea typeface="Quattrocento" pitchFamily="34" charset="-122"/>
                <a:cs typeface="Quattrocento" pitchFamily="34" charset="-120"/>
              </a:rPr>
              <a:t>Python:</a:t>
            </a:r>
            <a:pPr algn="l" indent="0" marL="0">
              <a:lnSpc>
                <a:spcPts val="1600"/>
              </a:lnSpc>
              <a:buNone/>
            </a:pPr>
            <a:r>
              <a:rPr lang="en-US" sz="1000" dirty="0">
                <a:solidFill>
                  <a:srgbClr val="F9EEE7"/>
                </a:solidFill>
                <a:latin typeface="Quattrocento" pitchFamily="34" charset="0"/>
                <a:ea typeface="Quattrocento" pitchFamily="34" charset="-122"/>
                <a:cs typeface="Quattrocento" pitchFamily="34" charset="-120"/>
              </a:rPr>
              <a:t> For rapid prototyping and algorithm testing.</a:t>
            </a:r>
            <a:endParaRPr lang="en-US" sz="1000" dirty="0"/>
          </a:p>
        </p:txBody>
      </p:sp>
      <p:sp>
        <p:nvSpPr>
          <p:cNvPr id="12" name="Text 10"/>
          <p:cNvSpPr/>
          <p:nvPr/>
        </p:nvSpPr>
        <p:spPr>
          <a:xfrm>
            <a:off x="8183642" y="2637830"/>
            <a:ext cx="5997773" cy="208598"/>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00"/>
                </a:solidFill>
                <a:latin typeface="Quattrocento" pitchFamily="34" charset="0"/>
                <a:ea typeface="Quattrocento" pitchFamily="34" charset="-122"/>
                <a:cs typeface="Quattrocento" pitchFamily="34" charset="-120"/>
              </a:rPr>
              <a:t>Java:</a:t>
            </a:r>
            <a:pPr algn="l" indent="0" marL="0">
              <a:lnSpc>
                <a:spcPts val="1600"/>
              </a:lnSpc>
              <a:buNone/>
            </a:pPr>
            <a:r>
              <a:rPr lang="en-US" sz="1000" dirty="0">
                <a:solidFill>
                  <a:srgbClr val="F9EEE7"/>
                </a:solidFill>
                <a:latin typeface="Quattrocento" pitchFamily="34" charset="0"/>
                <a:ea typeface="Quattrocento" pitchFamily="34" charset="-122"/>
                <a:cs typeface="Quattrocento" pitchFamily="34" charset="-120"/>
              </a:rPr>
              <a:t> For building more robust and scalable AI systems.</a:t>
            </a:r>
            <a:endParaRPr lang="en-US" sz="1000" dirty="0"/>
          </a:p>
        </p:txBody>
      </p:sp>
      <p:sp>
        <p:nvSpPr>
          <p:cNvPr id="13" name="Text 11"/>
          <p:cNvSpPr/>
          <p:nvPr/>
        </p:nvSpPr>
        <p:spPr>
          <a:xfrm>
            <a:off x="8183642" y="2892028"/>
            <a:ext cx="5997773" cy="208598"/>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000000"/>
                </a:solidFill>
                <a:latin typeface="Quattrocento" pitchFamily="34" charset="0"/>
                <a:ea typeface="Quattrocento" pitchFamily="34" charset="-122"/>
                <a:cs typeface="Quattrocento" pitchFamily="34" charset="-120"/>
              </a:rPr>
              <a:t>C++:</a:t>
            </a:r>
            <a:pPr algn="l" indent="0" marL="0">
              <a:lnSpc>
                <a:spcPts val="1600"/>
              </a:lnSpc>
              <a:buNone/>
            </a:pPr>
            <a:r>
              <a:rPr lang="en-US" sz="1000" dirty="0">
                <a:solidFill>
                  <a:srgbClr val="F9EEE7"/>
                </a:solidFill>
                <a:latin typeface="Quattrocento" pitchFamily="34" charset="0"/>
                <a:ea typeface="Quattrocento" pitchFamily="34" charset="-122"/>
                <a:cs typeface="Quattrocento" pitchFamily="34" charset="-120"/>
              </a:rPr>
              <a:t> For performance-critical applications, especially in game AI.</a:t>
            </a:r>
            <a:endParaRPr lang="en-US" sz="1000" dirty="0"/>
          </a:p>
        </p:txBody>
      </p:sp>
      <p:pic>
        <p:nvPicPr>
          <p:cNvPr id="14" name="Image 0" descr="preencoded.png">    </p:cNvPr>
          <p:cNvPicPr>
            <a:picLocks noChangeAspect="1"/>
          </p:cNvPicPr>
          <p:nvPr/>
        </p:nvPicPr>
        <p:blipFill>
          <a:blip r:embed="rId1"/>
          <a:stretch>
            <a:fillRect/>
          </a:stretch>
        </p:blipFill>
        <p:spPr>
          <a:xfrm>
            <a:off x="8183642" y="3247311"/>
            <a:ext cx="5997773" cy="599777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76831" y="569952"/>
            <a:ext cx="5637848" cy="496133"/>
          </a:xfrm>
          <a:prstGeom prst="rect">
            <a:avLst/>
          </a:prstGeom>
          <a:noFill/>
          <a:ln/>
        </p:spPr>
        <p:txBody>
          <a:bodyPr wrap="none" lIns="0" tIns="0" rIns="0" bIns="0" rtlCol="0" anchor="t"/>
          <a:lstStyle/>
          <a:p>
            <a:pPr algn="l" indent="0" marL="0">
              <a:lnSpc>
                <a:spcPts val="3900"/>
              </a:lnSpc>
              <a:buNone/>
            </a:pPr>
            <a:r>
              <a:rPr lang="en-US" sz="3100" dirty="0">
                <a:solidFill>
                  <a:srgbClr val="FFD9BE"/>
                </a:solidFill>
                <a:latin typeface="Quattrocento" pitchFamily="34" charset="0"/>
                <a:ea typeface="Quattrocento" pitchFamily="34" charset="-122"/>
                <a:cs typeface="Quattrocento" pitchFamily="34" charset="-120"/>
              </a:rPr>
              <a:t>Agents and Their Environments</a:t>
            </a:r>
            <a:endParaRPr lang="en-US" sz="3100" dirty="0"/>
          </a:p>
        </p:txBody>
      </p:sp>
      <p:sp>
        <p:nvSpPr>
          <p:cNvPr id="4" name="Text 1"/>
          <p:cNvSpPr/>
          <p:nvPr/>
        </p:nvSpPr>
        <p:spPr>
          <a:xfrm>
            <a:off x="6076831" y="1319093"/>
            <a:ext cx="7963138" cy="1079659"/>
          </a:xfrm>
          <a:prstGeom prst="rect">
            <a:avLst/>
          </a:prstGeom>
          <a:noFill/>
          <a:ln/>
        </p:spPr>
        <p:txBody>
          <a:bodyPr wrap="square" lIns="0" tIns="0" rIns="0" bIns="0" rtlCol="0" anchor="t"/>
          <a:lstStyle/>
          <a:p>
            <a:pPr algn="l" indent="0" marL="0">
              <a:lnSpc>
                <a:spcPts val="2100"/>
              </a:lnSpc>
              <a:buNone/>
            </a:pPr>
            <a:r>
              <a:rPr lang="en-US" sz="1300" dirty="0">
                <a:solidFill>
                  <a:srgbClr val="F9EEE7"/>
                </a:solidFill>
                <a:latin typeface="Quattrocento" pitchFamily="34" charset="0"/>
                <a:ea typeface="Quattrocento" pitchFamily="34" charset="-122"/>
                <a:cs typeface="Quattrocento" pitchFamily="34" charset="-120"/>
              </a:rPr>
              <a:t>At the heart of AI are intelligent agents, systems designed to act autonomously in an environment. An agent constantly perceives its surroundings, makes decisions based on these perceptions, and then executes actions, forming a continuous loop. Different types of agents are characterized by their decision-making logic and complexity.</a:t>
            </a:r>
            <a:endParaRPr lang="en-US" sz="1300" dirty="0"/>
          </a:p>
        </p:txBody>
      </p:sp>
      <p:sp>
        <p:nvSpPr>
          <p:cNvPr id="5" name="Shape 2"/>
          <p:cNvSpPr/>
          <p:nvPr/>
        </p:nvSpPr>
        <p:spPr>
          <a:xfrm>
            <a:off x="6076831" y="2588538"/>
            <a:ext cx="674846" cy="1012269"/>
          </a:xfrm>
          <a:prstGeom prst="roundRect">
            <a:avLst>
              <a:gd name="adj" fmla="val 360010"/>
            </a:avLst>
          </a:prstGeom>
          <a:solidFill>
            <a:srgbClr val="315251"/>
          </a:solidFill>
          <a:ln/>
        </p:spPr>
      </p:sp>
      <p:sp>
        <p:nvSpPr>
          <p:cNvPr id="6" name="Text 3"/>
          <p:cNvSpPr/>
          <p:nvPr/>
        </p:nvSpPr>
        <p:spPr>
          <a:xfrm>
            <a:off x="6287691" y="2936558"/>
            <a:ext cx="253008" cy="316230"/>
          </a:xfrm>
          <a:prstGeom prst="rect">
            <a:avLst/>
          </a:prstGeom>
          <a:noFill/>
          <a:ln/>
        </p:spPr>
        <p:txBody>
          <a:bodyPr wrap="none" lIns="0" tIns="0" rIns="0" bIns="0" rtlCol="0" anchor="t"/>
          <a:lstStyle/>
          <a:p>
            <a:pPr algn="l" indent="0" marL="0">
              <a:lnSpc>
                <a:spcPts val="1950"/>
              </a:lnSpc>
              <a:buNone/>
            </a:pPr>
            <a:r>
              <a:rPr lang="en-US" sz="1950" dirty="0">
                <a:solidFill>
                  <a:srgbClr val="F9EEE7"/>
                </a:solidFill>
                <a:latin typeface="Quattrocento" pitchFamily="34" charset="0"/>
                <a:ea typeface="Quattrocento" pitchFamily="34" charset="-122"/>
                <a:cs typeface="Quattrocento" pitchFamily="34" charset="-120"/>
              </a:rPr>
              <a:t>1</a:t>
            </a:r>
            <a:endParaRPr lang="en-US" sz="1950" dirty="0"/>
          </a:p>
        </p:txBody>
      </p:sp>
      <p:sp>
        <p:nvSpPr>
          <p:cNvPr id="7" name="Text 4"/>
          <p:cNvSpPr/>
          <p:nvPr/>
        </p:nvSpPr>
        <p:spPr>
          <a:xfrm>
            <a:off x="6920389" y="2757249"/>
            <a:ext cx="1984891" cy="248007"/>
          </a:xfrm>
          <a:prstGeom prst="rect">
            <a:avLst/>
          </a:prstGeom>
          <a:noFill/>
          <a:ln/>
        </p:spPr>
        <p:txBody>
          <a:bodyPr wrap="none" lIns="0" tIns="0" rIns="0" bIns="0" rtlCol="0" anchor="t"/>
          <a:lstStyle/>
          <a:p>
            <a:pPr algn="l" indent="0" marL="0">
              <a:lnSpc>
                <a:spcPts val="1950"/>
              </a:lnSpc>
              <a:buNone/>
            </a:pPr>
            <a:r>
              <a:rPr lang="en-US" sz="1550" dirty="0">
                <a:solidFill>
                  <a:srgbClr val="F9EEE7"/>
                </a:solidFill>
                <a:latin typeface="Quattrocento" pitchFamily="34" charset="0"/>
                <a:ea typeface="Quattrocento" pitchFamily="34" charset="-122"/>
                <a:cs typeface="Quattrocento" pitchFamily="34" charset="-120"/>
              </a:rPr>
              <a:t>Simple Reflex Agents</a:t>
            </a:r>
            <a:endParaRPr lang="en-US" sz="1550" dirty="0"/>
          </a:p>
        </p:txBody>
      </p:sp>
      <p:sp>
        <p:nvSpPr>
          <p:cNvPr id="8" name="Text 5"/>
          <p:cNvSpPr/>
          <p:nvPr/>
        </p:nvSpPr>
        <p:spPr>
          <a:xfrm>
            <a:off x="6920389" y="3106460"/>
            <a:ext cx="7119580" cy="269915"/>
          </a:xfrm>
          <a:prstGeom prst="rect">
            <a:avLst/>
          </a:prstGeom>
          <a:noFill/>
          <a:ln/>
        </p:spPr>
        <p:txBody>
          <a:bodyPr wrap="none" lIns="0" tIns="0" rIns="0" bIns="0" rtlCol="0" anchor="t"/>
          <a:lstStyle/>
          <a:p>
            <a:pPr algn="l" indent="0" marL="0">
              <a:lnSpc>
                <a:spcPts val="2100"/>
              </a:lnSpc>
              <a:buNone/>
            </a:pPr>
            <a:r>
              <a:rPr lang="en-US" sz="1300" dirty="0">
                <a:solidFill>
                  <a:srgbClr val="F9EEE7"/>
                </a:solidFill>
                <a:latin typeface="Quattrocento" pitchFamily="34" charset="0"/>
                <a:ea typeface="Quattrocento" pitchFamily="34" charset="-122"/>
                <a:cs typeface="Quattrocento" pitchFamily="34" charset="-120"/>
              </a:rPr>
              <a:t>Act based on current percepts, ignoring history. Example: Vacuum cleaner reacting to dirt.</a:t>
            </a:r>
            <a:endParaRPr lang="en-US" sz="1300" dirty="0"/>
          </a:p>
        </p:txBody>
      </p:sp>
      <p:sp>
        <p:nvSpPr>
          <p:cNvPr id="9" name="Shape 6"/>
          <p:cNvSpPr/>
          <p:nvPr/>
        </p:nvSpPr>
        <p:spPr>
          <a:xfrm>
            <a:off x="6076831" y="3727252"/>
            <a:ext cx="674846" cy="1226463"/>
          </a:xfrm>
          <a:prstGeom prst="roundRect">
            <a:avLst>
              <a:gd name="adj" fmla="val 360010"/>
            </a:avLst>
          </a:prstGeom>
          <a:solidFill>
            <a:srgbClr val="315251"/>
          </a:solidFill>
          <a:ln/>
        </p:spPr>
      </p:sp>
      <p:sp>
        <p:nvSpPr>
          <p:cNvPr id="10" name="Text 7"/>
          <p:cNvSpPr/>
          <p:nvPr/>
        </p:nvSpPr>
        <p:spPr>
          <a:xfrm>
            <a:off x="6287691" y="4182308"/>
            <a:ext cx="253008" cy="316230"/>
          </a:xfrm>
          <a:prstGeom prst="rect">
            <a:avLst/>
          </a:prstGeom>
          <a:noFill/>
          <a:ln/>
        </p:spPr>
        <p:txBody>
          <a:bodyPr wrap="none" lIns="0" tIns="0" rIns="0" bIns="0" rtlCol="0" anchor="t"/>
          <a:lstStyle/>
          <a:p>
            <a:pPr algn="l" indent="0" marL="0">
              <a:lnSpc>
                <a:spcPts val="1950"/>
              </a:lnSpc>
              <a:buNone/>
            </a:pPr>
            <a:r>
              <a:rPr lang="en-US" sz="1950" dirty="0">
                <a:solidFill>
                  <a:srgbClr val="F9EEE7"/>
                </a:solidFill>
                <a:latin typeface="Quattrocento" pitchFamily="34" charset="0"/>
                <a:ea typeface="Quattrocento" pitchFamily="34" charset="-122"/>
                <a:cs typeface="Quattrocento" pitchFamily="34" charset="-120"/>
              </a:rPr>
              <a:t>2</a:t>
            </a:r>
            <a:endParaRPr lang="en-US" sz="1950" dirty="0"/>
          </a:p>
        </p:txBody>
      </p:sp>
      <p:sp>
        <p:nvSpPr>
          <p:cNvPr id="11" name="Text 8"/>
          <p:cNvSpPr/>
          <p:nvPr/>
        </p:nvSpPr>
        <p:spPr>
          <a:xfrm>
            <a:off x="6920389" y="3895963"/>
            <a:ext cx="1984891" cy="248007"/>
          </a:xfrm>
          <a:prstGeom prst="rect">
            <a:avLst/>
          </a:prstGeom>
          <a:noFill/>
          <a:ln/>
        </p:spPr>
        <p:txBody>
          <a:bodyPr wrap="none" lIns="0" tIns="0" rIns="0" bIns="0" rtlCol="0" anchor="t"/>
          <a:lstStyle/>
          <a:p>
            <a:pPr algn="l" indent="0" marL="0">
              <a:lnSpc>
                <a:spcPts val="1950"/>
              </a:lnSpc>
              <a:buNone/>
            </a:pPr>
            <a:r>
              <a:rPr lang="en-US" sz="1550" dirty="0">
                <a:solidFill>
                  <a:srgbClr val="F9EEE7"/>
                </a:solidFill>
                <a:latin typeface="Quattrocento" pitchFamily="34" charset="0"/>
                <a:ea typeface="Quattrocento" pitchFamily="34" charset="-122"/>
                <a:cs typeface="Quattrocento" pitchFamily="34" charset="-120"/>
              </a:rPr>
              <a:t>Goal-Based Agents</a:t>
            </a:r>
            <a:endParaRPr lang="en-US" sz="1550" dirty="0"/>
          </a:p>
        </p:txBody>
      </p:sp>
      <p:sp>
        <p:nvSpPr>
          <p:cNvPr id="12" name="Text 9"/>
          <p:cNvSpPr/>
          <p:nvPr/>
        </p:nvSpPr>
        <p:spPr>
          <a:xfrm>
            <a:off x="6920389" y="4245173"/>
            <a:ext cx="7119580" cy="539829"/>
          </a:xfrm>
          <a:prstGeom prst="rect">
            <a:avLst/>
          </a:prstGeom>
          <a:noFill/>
          <a:ln/>
        </p:spPr>
        <p:txBody>
          <a:bodyPr wrap="square" lIns="0" tIns="0" rIns="0" bIns="0" rtlCol="0" anchor="t"/>
          <a:lstStyle/>
          <a:p>
            <a:pPr algn="l" indent="0" marL="0">
              <a:lnSpc>
                <a:spcPts val="2100"/>
              </a:lnSpc>
              <a:buNone/>
            </a:pPr>
            <a:r>
              <a:rPr lang="en-US" sz="1300" dirty="0">
                <a:solidFill>
                  <a:srgbClr val="F9EEE7"/>
                </a:solidFill>
                <a:latin typeface="Quattrocento" pitchFamily="34" charset="0"/>
                <a:ea typeface="Quattrocento" pitchFamily="34" charset="-122"/>
                <a:cs typeface="Quattrocento" pitchFamily="34" charset="-120"/>
              </a:rPr>
              <a:t>Consider future actions and their outcomes to achieve specific goals. Example: Pathfinding robot.</a:t>
            </a:r>
            <a:endParaRPr lang="en-US" sz="1300" dirty="0"/>
          </a:p>
        </p:txBody>
      </p:sp>
      <p:sp>
        <p:nvSpPr>
          <p:cNvPr id="13" name="Shape 10"/>
          <p:cNvSpPr/>
          <p:nvPr/>
        </p:nvSpPr>
        <p:spPr>
          <a:xfrm>
            <a:off x="6076831" y="5080159"/>
            <a:ext cx="674846" cy="1226463"/>
          </a:xfrm>
          <a:prstGeom prst="roundRect">
            <a:avLst>
              <a:gd name="adj" fmla="val 360010"/>
            </a:avLst>
          </a:prstGeom>
          <a:solidFill>
            <a:srgbClr val="315251"/>
          </a:solidFill>
          <a:ln/>
        </p:spPr>
      </p:sp>
      <p:sp>
        <p:nvSpPr>
          <p:cNvPr id="14" name="Text 11"/>
          <p:cNvSpPr/>
          <p:nvPr/>
        </p:nvSpPr>
        <p:spPr>
          <a:xfrm>
            <a:off x="6287691" y="5535216"/>
            <a:ext cx="253008" cy="316230"/>
          </a:xfrm>
          <a:prstGeom prst="rect">
            <a:avLst/>
          </a:prstGeom>
          <a:noFill/>
          <a:ln/>
        </p:spPr>
        <p:txBody>
          <a:bodyPr wrap="none" lIns="0" tIns="0" rIns="0" bIns="0" rtlCol="0" anchor="t"/>
          <a:lstStyle/>
          <a:p>
            <a:pPr algn="l" indent="0" marL="0">
              <a:lnSpc>
                <a:spcPts val="1950"/>
              </a:lnSpc>
              <a:buNone/>
            </a:pPr>
            <a:r>
              <a:rPr lang="en-US" sz="1950" dirty="0">
                <a:solidFill>
                  <a:srgbClr val="F9EEE7"/>
                </a:solidFill>
                <a:latin typeface="Quattrocento" pitchFamily="34" charset="0"/>
                <a:ea typeface="Quattrocento" pitchFamily="34" charset="-122"/>
                <a:cs typeface="Quattrocento" pitchFamily="34" charset="-120"/>
              </a:rPr>
              <a:t>3</a:t>
            </a:r>
            <a:endParaRPr lang="en-US" sz="1950" dirty="0"/>
          </a:p>
        </p:txBody>
      </p:sp>
      <p:sp>
        <p:nvSpPr>
          <p:cNvPr id="15" name="Text 12"/>
          <p:cNvSpPr/>
          <p:nvPr/>
        </p:nvSpPr>
        <p:spPr>
          <a:xfrm>
            <a:off x="6920389" y="5248870"/>
            <a:ext cx="1984891" cy="248007"/>
          </a:xfrm>
          <a:prstGeom prst="rect">
            <a:avLst/>
          </a:prstGeom>
          <a:noFill/>
          <a:ln/>
        </p:spPr>
        <p:txBody>
          <a:bodyPr wrap="none" lIns="0" tIns="0" rIns="0" bIns="0" rtlCol="0" anchor="t"/>
          <a:lstStyle/>
          <a:p>
            <a:pPr algn="l" indent="0" marL="0">
              <a:lnSpc>
                <a:spcPts val="1950"/>
              </a:lnSpc>
              <a:buNone/>
            </a:pPr>
            <a:r>
              <a:rPr lang="en-US" sz="1550" dirty="0">
                <a:solidFill>
                  <a:srgbClr val="F9EEE7"/>
                </a:solidFill>
                <a:latin typeface="Quattrocento" pitchFamily="34" charset="0"/>
                <a:ea typeface="Quattrocento" pitchFamily="34" charset="-122"/>
                <a:cs typeface="Quattrocento" pitchFamily="34" charset="-120"/>
              </a:rPr>
              <a:t>Utility-Based Agents</a:t>
            </a:r>
            <a:endParaRPr lang="en-US" sz="1550" dirty="0"/>
          </a:p>
        </p:txBody>
      </p:sp>
      <p:sp>
        <p:nvSpPr>
          <p:cNvPr id="16" name="Text 13"/>
          <p:cNvSpPr/>
          <p:nvPr/>
        </p:nvSpPr>
        <p:spPr>
          <a:xfrm>
            <a:off x="6920389" y="5598081"/>
            <a:ext cx="7119580" cy="539829"/>
          </a:xfrm>
          <a:prstGeom prst="rect">
            <a:avLst/>
          </a:prstGeom>
          <a:noFill/>
          <a:ln/>
        </p:spPr>
        <p:txBody>
          <a:bodyPr wrap="square" lIns="0" tIns="0" rIns="0" bIns="0" rtlCol="0" anchor="t"/>
          <a:lstStyle/>
          <a:p>
            <a:pPr algn="l" indent="0" marL="0">
              <a:lnSpc>
                <a:spcPts val="2100"/>
              </a:lnSpc>
              <a:buNone/>
            </a:pPr>
            <a:r>
              <a:rPr lang="en-US" sz="1300" dirty="0">
                <a:solidFill>
                  <a:srgbClr val="F9EEE7"/>
                </a:solidFill>
                <a:latin typeface="Quattrocento" pitchFamily="34" charset="0"/>
                <a:ea typeface="Quattrocento" pitchFamily="34" charset="-122"/>
                <a:cs typeface="Quattrocento" pitchFamily="34" charset="-120"/>
              </a:rPr>
              <a:t>Choose actions that maximize their expected utility, considering both goals and preferences. Example: Automated trading system.</a:t>
            </a:r>
            <a:endParaRPr lang="en-US" sz="1300" dirty="0"/>
          </a:p>
        </p:txBody>
      </p:sp>
      <p:sp>
        <p:nvSpPr>
          <p:cNvPr id="17" name="Shape 14"/>
          <p:cNvSpPr/>
          <p:nvPr/>
        </p:nvSpPr>
        <p:spPr>
          <a:xfrm>
            <a:off x="6076831" y="6433066"/>
            <a:ext cx="674846" cy="1226463"/>
          </a:xfrm>
          <a:prstGeom prst="roundRect">
            <a:avLst>
              <a:gd name="adj" fmla="val 360010"/>
            </a:avLst>
          </a:prstGeom>
          <a:solidFill>
            <a:srgbClr val="315251"/>
          </a:solidFill>
          <a:ln/>
        </p:spPr>
      </p:sp>
      <p:sp>
        <p:nvSpPr>
          <p:cNvPr id="18" name="Text 15"/>
          <p:cNvSpPr/>
          <p:nvPr/>
        </p:nvSpPr>
        <p:spPr>
          <a:xfrm>
            <a:off x="6287691" y="6888123"/>
            <a:ext cx="253008" cy="316230"/>
          </a:xfrm>
          <a:prstGeom prst="rect">
            <a:avLst/>
          </a:prstGeom>
          <a:noFill/>
          <a:ln/>
        </p:spPr>
        <p:txBody>
          <a:bodyPr wrap="none" lIns="0" tIns="0" rIns="0" bIns="0" rtlCol="0" anchor="t"/>
          <a:lstStyle/>
          <a:p>
            <a:pPr algn="l" indent="0" marL="0">
              <a:lnSpc>
                <a:spcPts val="1950"/>
              </a:lnSpc>
              <a:buNone/>
            </a:pPr>
            <a:r>
              <a:rPr lang="en-US" sz="1950" dirty="0">
                <a:solidFill>
                  <a:srgbClr val="F9EEE7"/>
                </a:solidFill>
                <a:latin typeface="Quattrocento" pitchFamily="34" charset="0"/>
                <a:ea typeface="Quattrocento" pitchFamily="34" charset="-122"/>
                <a:cs typeface="Quattrocento" pitchFamily="34" charset="-120"/>
              </a:rPr>
              <a:t>4</a:t>
            </a:r>
            <a:endParaRPr lang="en-US" sz="1950" dirty="0"/>
          </a:p>
        </p:txBody>
      </p:sp>
      <p:sp>
        <p:nvSpPr>
          <p:cNvPr id="19" name="Text 16"/>
          <p:cNvSpPr/>
          <p:nvPr/>
        </p:nvSpPr>
        <p:spPr>
          <a:xfrm>
            <a:off x="6920389" y="6601778"/>
            <a:ext cx="1984891" cy="248007"/>
          </a:xfrm>
          <a:prstGeom prst="rect">
            <a:avLst/>
          </a:prstGeom>
          <a:noFill/>
          <a:ln/>
        </p:spPr>
        <p:txBody>
          <a:bodyPr wrap="none" lIns="0" tIns="0" rIns="0" bIns="0" rtlCol="0" anchor="t"/>
          <a:lstStyle/>
          <a:p>
            <a:pPr algn="l" indent="0" marL="0">
              <a:lnSpc>
                <a:spcPts val="1950"/>
              </a:lnSpc>
              <a:buNone/>
            </a:pPr>
            <a:r>
              <a:rPr lang="en-US" sz="1550" dirty="0">
                <a:solidFill>
                  <a:srgbClr val="F9EEE7"/>
                </a:solidFill>
                <a:latin typeface="Quattrocento" pitchFamily="34" charset="0"/>
                <a:ea typeface="Quattrocento" pitchFamily="34" charset="-122"/>
                <a:cs typeface="Quattrocento" pitchFamily="34" charset="-120"/>
              </a:rPr>
              <a:t>Learning Agents</a:t>
            </a:r>
            <a:endParaRPr lang="en-US" sz="1550" dirty="0"/>
          </a:p>
        </p:txBody>
      </p:sp>
      <p:sp>
        <p:nvSpPr>
          <p:cNvPr id="20" name="Text 17"/>
          <p:cNvSpPr/>
          <p:nvPr/>
        </p:nvSpPr>
        <p:spPr>
          <a:xfrm>
            <a:off x="6920389" y="6950988"/>
            <a:ext cx="7119580" cy="539829"/>
          </a:xfrm>
          <a:prstGeom prst="rect">
            <a:avLst/>
          </a:prstGeom>
          <a:noFill/>
          <a:ln/>
        </p:spPr>
        <p:txBody>
          <a:bodyPr wrap="square" lIns="0" tIns="0" rIns="0" bIns="0" rtlCol="0" anchor="t"/>
          <a:lstStyle/>
          <a:p>
            <a:pPr algn="l" indent="0" marL="0">
              <a:lnSpc>
                <a:spcPts val="2100"/>
              </a:lnSpc>
              <a:buNone/>
            </a:pPr>
            <a:r>
              <a:rPr lang="en-US" sz="1300" dirty="0">
                <a:solidFill>
                  <a:srgbClr val="F9EEE7"/>
                </a:solidFill>
                <a:latin typeface="Quattrocento" pitchFamily="34" charset="0"/>
                <a:ea typeface="Quattrocento" pitchFamily="34" charset="-122"/>
                <a:cs typeface="Quattrocento" pitchFamily="34" charset="-120"/>
              </a:rPr>
              <a:t>Improve their performance over time by learning from experience. Example: AI for self-driving cars.</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0925" y="574358"/>
            <a:ext cx="13168551" cy="1228725"/>
          </a:xfrm>
          <a:prstGeom prst="rect">
            <a:avLst/>
          </a:prstGeom>
          <a:noFill/>
          <a:ln/>
        </p:spPr>
        <p:txBody>
          <a:bodyPr wrap="square" lIns="0" tIns="0" rIns="0" bIns="0" rtlCol="0" anchor="t"/>
          <a:lstStyle/>
          <a:p>
            <a:pPr algn="l" indent="0" marL="0">
              <a:lnSpc>
                <a:spcPts val="4800"/>
              </a:lnSpc>
              <a:buNone/>
            </a:pPr>
            <a:r>
              <a:rPr lang="en-US" sz="3850" dirty="0">
                <a:solidFill>
                  <a:srgbClr val="FFD9BE"/>
                </a:solidFill>
                <a:latin typeface="Quattrocento" pitchFamily="34" charset="0"/>
                <a:ea typeface="Quattrocento" pitchFamily="34" charset="-122"/>
                <a:cs typeface="Quattrocento" pitchFamily="34" charset="-120"/>
              </a:rPr>
              <a:t>Navigating Complex Spaces: Uninformed &amp; Informed Search</a:t>
            </a:r>
            <a:endParaRPr lang="en-US" sz="3850" dirty="0"/>
          </a:p>
        </p:txBody>
      </p:sp>
      <p:sp>
        <p:nvSpPr>
          <p:cNvPr id="3" name="Text 1"/>
          <p:cNvSpPr/>
          <p:nvPr/>
        </p:nvSpPr>
        <p:spPr>
          <a:xfrm>
            <a:off x="730925" y="2220754"/>
            <a:ext cx="13168551" cy="1002268"/>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Search algorithms are fundamental to problem-solving in AI, allowing agents to explore possible states to find a solution. We differentiate between uninformed search, which explores systematically without domain-specific knowledge, and informed search, which uses heuristics to guide the search towards the goal more efficiently.</a:t>
            </a:r>
            <a:endParaRPr lang="en-US" sz="1600" dirty="0"/>
          </a:p>
        </p:txBody>
      </p:sp>
      <p:sp>
        <p:nvSpPr>
          <p:cNvPr id="4" name="Text 2"/>
          <p:cNvSpPr/>
          <p:nvPr/>
        </p:nvSpPr>
        <p:spPr>
          <a:xfrm>
            <a:off x="730925" y="3666768"/>
            <a:ext cx="2948583" cy="368618"/>
          </a:xfrm>
          <a:prstGeom prst="rect">
            <a:avLst/>
          </a:prstGeom>
          <a:noFill/>
          <a:ln/>
        </p:spPr>
        <p:txBody>
          <a:bodyPr wrap="none" lIns="0" tIns="0" rIns="0" bIns="0" rtlCol="0" anchor="t"/>
          <a:lstStyle/>
          <a:p>
            <a:pPr algn="l" indent="0" marL="0">
              <a:lnSpc>
                <a:spcPts val="2900"/>
              </a:lnSpc>
              <a:buNone/>
            </a:pPr>
            <a:r>
              <a:rPr lang="en-US" sz="2300" dirty="0">
                <a:solidFill>
                  <a:srgbClr val="FFD9BE"/>
                </a:solidFill>
                <a:latin typeface="Quattrocento" pitchFamily="34" charset="0"/>
                <a:ea typeface="Quattrocento" pitchFamily="34" charset="-122"/>
                <a:cs typeface="Quattrocento" pitchFamily="34" charset="-120"/>
              </a:rPr>
              <a:t>Uninformed Search</a:t>
            </a:r>
            <a:endParaRPr lang="en-US" sz="2300" dirty="0"/>
          </a:p>
        </p:txBody>
      </p:sp>
      <p:sp>
        <p:nvSpPr>
          <p:cNvPr id="5" name="Text 3"/>
          <p:cNvSpPr/>
          <p:nvPr/>
        </p:nvSpPr>
        <p:spPr>
          <a:xfrm>
            <a:off x="730925" y="4244221"/>
            <a:ext cx="6329482" cy="668179"/>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These algorithms explore the search space without any knowledge of the goal's location, relying solely on the structure of the problem.</a:t>
            </a:r>
            <a:endParaRPr lang="en-US" sz="1600" dirty="0"/>
          </a:p>
        </p:txBody>
      </p:sp>
      <p:sp>
        <p:nvSpPr>
          <p:cNvPr id="6" name="Text 4"/>
          <p:cNvSpPr/>
          <p:nvPr/>
        </p:nvSpPr>
        <p:spPr>
          <a:xfrm>
            <a:off x="730925" y="5100280"/>
            <a:ext cx="6329482" cy="668179"/>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F9EEE7"/>
                </a:solidFill>
                <a:latin typeface="Quattrocento" pitchFamily="34" charset="0"/>
                <a:ea typeface="Quattrocento" pitchFamily="34" charset="-122"/>
                <a:cs typeface="Quattrocento" pitchFamily="34" charset="-120"/>
              </a:rPr>
              <a:t>Breadth-First Search (BFS):</a:t>
            </a:r>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 Explores layer by layer, guaranteeing the shortest path in terms of number of steps.</a:t>
            </a:r>
            <a:endParaRPr lang="en-US" sz="1600" dirty="0"/>
          </a:p>
        </p:txBody>
      </p:sp>
      <p:sp>
        <p:nvSpPr>
          <p:cNvPr id="7" name="Text 5"/>
          <p:cNvSpPr/>
          <p:nvPr/>
        </p:nvSpPr>
        <p:spPr>
          <a:xfrm>
            <a:off x="730925" y="5841444"/>
            <a:ext cx="6329482" cy="668179"/>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F9EEE7"/>
                </a:solidFill>
                <a:latin typeface="Quattrocento" pitchFamily="34" charset="0"/>
                <a:ea typeface="Quattrocento" pitchFamily="34" charset="-122"/>
                <a:cs typeface="Quattrocento" pitchFamily="34" charset="-120"/>
              </a:rPr>
              <a:t>Depth-First Search (DFS):</a:t>
            </a:r>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 Explores as far as possible along each branch before backtracking.</a:t>
            </a:r>
            <a:endParaRPr lang="en-US" sz="1600" dirty="0"/>
          </a:p>
        </p:txBody>
      </p:sp>
      <p:sp>
        <p:nvSpPr>
          <p:cNvPr id="8" name="Text 6"/>
          <p:cNvSpPr/>
          <p:nvPr/>
        </p:nvSpPr>
        <p:spPr>
          <a:xfrm>
            <a:off x="730925" y="6582608"/>
            <a:ext cx="6329482" cy="668179"/>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F9EEE7"/>
                </a:solidFill>
                <a:latin typeface="Quattrocento" pitchFamily="34" charset="0"/>
                <a:ea typeface="Quattrocento" pitchFamily="34" charset="-122"/>
                <a:cs typeface="Quattrocento" pitchFamily="34" charset="-120"/>
              </a:rPr>
              <a:t>Iterative Deepening Search (IDS):</a:t>
            </a:r>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 Combines benefits of BFS and DFS by gradually increasing depth limit.</a:t>
            </a:r>
            <a:endParaRPr lang="en-US" sz="1600" dirty="0"/>
          </a:p>
        </p:txBody>
      </p:sp>
      <p:sp>
        <p:nvSpPr>
          <p:cNvPr id="9" name="Text 7"/>
          <p:cNvSpPr/>
          <p:nvPr/>
        </p:nvSpPr>
        <p:spPr>
          <a:xfrm>
            <a:off x="7577614" y="3666768"/>
            <a:ext cx="3686532" cy="368618"/>
          </a:xfrm>
          <a:prstGeom prst="rect">
            <a:avLst/>
          </a:prstGeom>
          <a:noFill/>
          <a:ln/>
        </p:spPr>
        <p:txBody>
          <a:bodyPr wrap="none" lIns="0" tIns="0" rIns="0" bIns="0" rtlCol="0" anchor="t"/>
          <a:lstStyle/>
          <a:p>
            <a:pPr algn="l" indent="0" marL="0">
              <a:lnSpc>
                <a:spcPts val="2900"/>
              </a:lnSpc>
              <a:buNone/>
            </a:pPr>
            <a:r>
              <a:rPr lang="en-US" sz="2300" dirty="0">
                <a:solidFill>
                  <a:srgbClr val="FFD9BE"/>
                </a:solidFill>
                <a:latin typeface="Quattrocento" pitchFamily="34" charset="0"/>
                <a:ea typeface="Quattrocento" pitchFamily="34" charset="-122"/>
                <a:cs typeface="Quattrocento" pitchFamily="34" charset="-120"/>
              </a:rPr>
              <a:t>Informed (Heuristic) Search</a:t>
            </a:r>
            <a:endParaRPr lang="en-US" sz="2300" dirty="0"/>
          </a:p>
        </p:txBody>
      </p:sp>
      <p:sp>
        <p:nvSpPr>
          <p:cNvPr id="10" name="Text 8"/>
          <p:cNvSpPr/>
          <p:nvPr/>
        </p:nvSpPr>
        <p:spPr>
          <a:xfrm>
            <a:off x="7577614" y="4244221"/>
            <a:ext cx="6329482" cy="1002268"/>
          </a:xfrm>
          <a:prstGeom prst="rect">
            <a:avLst/>
          </a:prstGeom>
          <a:noFill/>
          <a:ln/>
        </p:spPr>
        <p:txBody>
          <a:bodyPr wrap="square" lIns="0" tIns="0" rIns="0" bIns="0" rtlCol="0" anchor="t"/>
          <a:lstStyle/>
          <a:p>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These algorithms use heuristic functions to estimate the cost from the current state to the goal, significantly speeding up the search process.</a:t>
            </a:r>
            <a:endParaRPr lang="en-US" sz="1600" dirty="0"/>
          </a:p>
        </p:txBody>
      </p:sp>
      <p:sp>
        <p:nvSpPr>
          <p:cNvPr id="11" name="Text 9"/>
          <p:cNvSpPr/>
          <p:nvPr/>
        </p:nvSpPr>
        <p:spPr>
          <a:xfrm>
            <a:off x="7577614" y="5434370"/>
            <a:ext cx="6329482" cy="668179"/>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F9EEE7"/>
                </a:solidFill>
                <a:latin typeface="Quattrocento" pitchFamily="34" charset="0"/>
                <a:ea typeface="Quattrocento" pitchFamily="34" charset="-122"/>
                <a:cs typeface="Quattrocento" pitchFamily="34" charset="-120"/>
              </a:rPr>
              <a:t>Best-First Search:</a:t>
            </a:r>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 Always expands the node that appears to be closest to the goal.</a:t>
            </a:r>
            <a:endParaRPr lang="en-US" sz="1600" dirty="0"/>
          </a:p>
        </p:txBody>
      </p:sp>
      <p:sp>
        <p:nvSpPr>
          <p:cNvPr id="12" name="Text 10"/>
          <p:cNvSpPr/>
          <p:nvPr/>
        </p:nvSpPr>
        <p:spPr>
          <a:xfrm>
            <a:off x="7577614" y="6175534"/>
            <a:ext cx="6329482" cy="668179"/>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F9EEE7"/>
                </a:solidFill>
                <a:latin typeface="Quattrocento" pitchFamily="34" charset="0"/>
                <a:ea typeface="Quattrocento" pitchFamily="34" charset="-122"/>
                <a:cs typeface="Quattrocento" pitchFamily="34" charset="-120"/>
              </a:rPr>
              <a:t>A* Algorithm:</a:t>
            </a:r>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 Combines uniform-cost search with greedy search, providing optimal paths.</a:t>
            </a:r>
            <a:endParaRPr lang="en-US" sz="1600" dirty="0"/>
          </a:p>
        </p:txBody>
      </p:sp>
      <p:sp>
        <p:nvSpPr>
          <p:cNvPr id="13" name="Text 11"/>
          <p:cNvSpPr/>
          <p:nvPr/>
        </p:nvSpPr>
        <p:spPr>
          <a:xfrm>
            <a:off x="7577614" y="6916698"/>
            <a:ext cx="6329482" cy="668179"/>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F9EEE7"/>
                </a:solidFill>
                <a:latin typeface="Quattrocento" pitchFamily="34" charset="0"/>
                <a:ea typeface="Quattrocento" pitchFamily="34" charset="-122"/>
                <a:cs typeface="Quattrocento" pitchFamily="34" charset="-120"/>
              </a:rPr>
              <a:t>Greedy Search:</a:t>
            </a:r>
            <a:pPr algn="l" indent="0" marL="0">
              <a:lnSpc>
                <a:spcPts val="2600"/>
              </a:lnSpc>
              <a:buNone/>
            </a:pPr>
            <a:r>
              <a:rPr lang="en-US" sz="1600" dirty="0">
                <a:solidFill>
                  <a:srgbClr val="F9EEE7"/>
                </a:solidFill>
                <a:latin typeface="Quattrocento" pitchFamily="34" charset="0"/>
                <a:ea typeface="Quattrocento" pitchFamily="34" charset="-122"/>
                <a:cs typeface="Quattrocento" pitchFamily="34" charset="-120"/>
              </a:rPr>
              <a:t> Always chooses the path that appears best at the moment, without considering future implications.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04242" y="868561"/>
            <a:ext cx="5226844" cy="507802"/>
          </a:xfrm>
          <a:prstGeom prst="rect">
            <a:avLst/>
          </a:prstGeom>
          <a:noFill/>
          <a:ln/>
        </p:spPr>
        <p:txBody>
          <a:bodyPr wrap="none" lIns="0" tIns="0" rIns="0" bIns="0" rtlCol="0" anchor="t"/>
          <a:lstStyle/>
          <a:p>
            <a:pPr algn="l" indent="0" marL="0">
              <a:lnSpc>
                <a:spcPts val="3950"/>
              </a:lnSpc>
              <a:buNone/>
            </a:pPr>
            <a:r>
              <a:rPr lang="en-US" sz="3150" dirty="0">
                <a:solidFill>
                  <a:srgbClr val="FFD9BE"/>
                </a:solidFill>
                <a:latin typeface="Quattrocento" pitchFamily="34" charset="0"/>
                <a:ea typeface="Quattrocento" pitchFamily="34" charset="-122"/>
                <a:cs typeface="Quattrocento" pitchFamily="34" charset="-120"/>
              </a:rPr>
              <a:t>Local Search &amp; Optimization</a:t>
            </a:r>
            <a:endParaRPr lang="en-US" sz="3150" dirty="0"/>
          </a:p>
        </p:txBody>
      </p:sp>
      <p:sp>
        <p:nvSpPr>
          <p:cNvPr id="3" name="Text 1"/>
          <p:cNvSpPr/>
          <p:nvPr/>
        </p:nvSpPr>
        <p:spPr>
          <a:xfrm>
            <a:off x="604242" y="1721644"/>
            <a:ext cx="13421916" cy="828675"/>
          </a:xfrm>
          <a:prstGeom prst="rect">
            <a:avLst/>
          </a:prstGeom>
          <a:noFill/>
          <a:ln/>
        </p:spPr>
        <p:txBody>
          <a:bodyPr wrap="square" lIns="0" tIns="0" rIns="0" bIns="0" rtlCol="0" anchor="t"/>
          <a:lstStyle/>
          <a:p>
            <a:pPr algn="l" indent="0" marL="0">
              <a:lnSpc>
                <a:spcPts val="2150"/>
              </a:lnSpc>
              <a:buNone/>
            </a:pPr>
            <a:r>
              <a:rPr lang="en-US" sz="1350" dirty="0">
                <a:solidFill>
                  <a:srgbClr val="F9EEE7"/>
                </a:solidFill>
                <a:latin typeface="Quattrocento" pitchFamily="34" charset="0"/>
                <a:ea typeface="Quattrocento" pitchFamily="34" charset="-122"/>
                <a:cs typeface="Quattrocento" pitchFamily="34" charset="-120"/>
              </a:rPr>
              <a:t>Local search algorithms are used to find optimal or near-optimal solutions in large search spaces, particularly when the exact global optimum is hard to find. These methods iteratively move from one solution to a neighboring one, aiming to improve the objective function. They are crucial for problems like finding the best configuration in games or optimizing complex routes.</a:t>
            </a:r>
            <a:endParaRPr lang="en-US" sz="1350" dirty="0"/>
          </a:p>
        </p:txBody>
      </p:sp>
      <p:sp>
        <p:nvSpPr>
          <p:cNvPr id="4" name="Shape 2"/>
          <p:cNvSpPr/>
          <p:nvPr/>
        </p:nvSpPr>
        <p:spPr>
          <a:xfrm>
            <a:off x="604242" y="2980611"/>
            <a:ext cx="4358878" cy="91440"/>
          </a:xfrm>
          <a:prstGeom prst="roundRect">
            <a:avLst>
              <a:gd name="adj" fmla="val 28323"/>
            </a:avLst>
          </a:prstGeom>
          <a:solidFill>
            <a:srgbClr val="EF9C82"/>
          </a:solidFill>
          <a:ln/>
        </p:spPr>
      </p:sp>
      <p:sp>
        <p:nvSpPr>
          <p:cNvPr id="5" name="Shape 3"/>
          <p:cNvSpPr/>
          <p:nvPr/>
        </p:nvSpPr>
        <p:spPr>
          <a:xfrm>
            <a:off x="2524720" y="2744510"/>
            <a:ext cx="517922" cy="517922"/>
          </a:xfrm>
          <a:prstGeom prst="roundRect">
            <a:avLst>
              <a:gd name="adj" fmla="val 176552"/>
            </a:avLst>
          </a:prstGeom>
          <a:solidFill>
            <a:srgbClr val="EF9C82"/>
          </a:solidFill>
          <a:ln/>
        </p:spPr>
      </p:sp>
      <p:pic>
        <p:nvPicPr>
          <p:cNvPr id="6" name="Image 0" descr="preencoded.png">    </p:cNvPr>
          <p:cNvPicPr>
            <a:picLocks noChangeAspect="1"/>
          </p:cNvPicPr>
          <p:nvPr/>
        </p:nvPicPr>
        <p:blipFill>
          <a:blip r:embed="rId1"/>
          <a:stretch>
            <a:fillRect/>
          </a:stretch>
        </p:blipFill>
        <p:spPr>
          <a:xfrm>
            <a:off x="2680097" y="2873931"/>
            <a:ext cx="207169" cy="258961"/>
          </a:xfrm>
          <a:prstGeom prst="rect">
            <a:avLst/>
          </a:prstGeom>
        </p:spPr>
      </p:pic>
      <p:sp>
        <p:nvSpPr>
          <p:cNvPr id="7" name="Text 4"/>
          <p:cNvSpPr/>
          <p:nvPr/>
        </p:nvSpPr>
        <p:spPr>
          <a:xfrm>
            <a:off x="799743" y="3435072"/>
            <a:ext cx="2031206" cy="253841"/>
          </a:xfrm>
          <a:prstGeom prst="rect">
            <a:avLst/>
          </a:prstGeom>
          <a:noFill/>
          <a:ln/>
        </p:spPr>
        <p:txBody>
          <a:bodyPr wrap="none" lIns="0" tIns="0" rIns="0" bIns="0" rtlCol="0" anchor="t"/>
          <a:lstStyle/>
          <a:p>
            <a:pPr algn="l" indent="0" marL="0">
              <a:lnSpc>
                <a:spcPts val="1950"/>
              </a:lnSpc>
              <a:buNone/>
            </a:pPr>
            <a:r>
              <a:rPr lang="en-US" sz="1550" dirty="0">
                <a:solidFill>
                  <a:srgbClr val="F9EEE7"/>
                </a:solidFill>
                <a:latin typeface="Quattrocento" pitchFamily="34" charset="0"/>
                <a:ea typeface="Quattrocento" pitchFamily="34" charset="-122"/>
                <a:cs typeface="Quattrocento" pitchFamily="34" charset="-120"/>
              </a:rPr>
              <a:t>Hill Climbing</a:t>
            </a:r>
            <a:endParaRPr lang="en-US" sz="1550" dirty="0"/>
          </a:p>
        </p:txBody>
      </p:sp>
      <p:sp>
        <p:nvSpPr>
          <p:cNvPr id="8" name="Text 5"/>
          <p:cNvSpPr/>
          <p:nvPr/>
        </p:nvSpPr>
        <p:spPr>
          <a:xfrm>
            <a:off x="799743" y="3792498"/>
            <a:ext cx="3967877" cy="552450"/>
          </a:xfrm>
          <a:prstGeom prst="rect">
            <a:avLst/>
          </a:prstGeom>
          <a:noFill/>
          <a:ln/>
        </p:spPr>
        <p:txBody>
          <a:bodyPr wrap="square" lIns="0" tIns="0" rIns="0" bIns="0" rtlCol="0" anchor="t"/>
          <a:lstStyle/>
          <a:p>
            <a:pPr algn="l" indent="0" marL="0">
              <a:lnSpc>
                <a:spcPts val="2150"/>
              </a:lnSpc>
              <a:buNone/>
            </a:pPr>
            <a:r>
              <a:rPr lang="en-US" sz="1350" dirty="0">
                <a:solidFill>
                  <a:srgbClr val="F9EEE7"/>
                </a:solidFill>
                <a:latin typeface="Quattrocento" pitchFamily="34" charset="0"/>
                <a:ea typeface="Quattrocento" pitchFamily="34" charset="-122"/>
                <a:cs typeface="Quattrocento" pitchFamily="34" charset="-120"/>
              </a:rPr>
              <a:t>Greedy approach, always moving towards a better state. Prone to local optima.</a:t>
            </a:r>
            <a:endParaRPr lang="en-US" sz="1350" dirty="0"/>
          </a:p>
        </p:txBody>
      </p:sp>
      <p:sp>
        <p:nvSpPr>
          <p:cNvPr id="9" name="Shape 6"/>
          <p:cNvSpPr/>
          <p:nvPr/>
        </p:nvSpPr>
        <p:spPr>
          <a:xfrm>
            <a:off x="5135761" y="2980611"/>
            <a:ext cx="4358878" cy="91440"/>
          </a:xfrm>
          <a:prstGeom prst="roundRect">
            <a:avLst>
              <a:gd name="adj" fmla="val 28323"/>
            </a:avLst>
          </a:prstGeom>
          <a:solidFill>
            <a:srgbClr val="EF9C82"/>
          </a:solidFill>
          <a:ln/>
        </p:spPr>
      </p:sp>
      <p:sp>
        <p:nvSpPr>
          <p:cNvPr id="10" name="Shape 7"/>
          <p:cNvSpPr/>
          <p:nvPr/>
        </p:nvSpPr>
        <p:spPr>
          <a:xfrm>
            <a:off x="7056239" y="2744510"/>
            <a:ext cx="517922" cy="517922"/>
          </a:xfrm>
          <a:prstGeom prst="roundRect">
            <a:avLst>
              <a:gd name="adj" fmla="val 176552"/>
            </a:avLst>
          </a:prstGeom>
          <a:solidFill>
            <a:srgbClr val="EF9C82"/>
          </a:solidFill>
          <a:ln/>
        </p:spPr>
      </p:sp>
      <p:pic>
        <p:nvPicPr>
          <p:cNvPr id="11" name="Image 1" descr="preencoded.png">    </p:cNvPr>
          <p:cNvPicPr>
            <a:picLocks noChangeAspect="1"/>
          </p:cNvPicPr>
          <p:nvPr/>
        </p:nvPicPr>
        <p:blipFill>
          <a:blip r:embed="rId2"/>
          <a:stretch>
            <a:fillRect/>
          </a:stretch>
        </p:blipFill>
        <p:spPr>
          <a:xfrm>
            <a:off x="7211616" y="2873931"/>
            <a:ext cx="207169" cy="258961"/>
          </a:xfrm>
          <a:prstGeom prst="rect">
            <a:avLst/>
          </a:prstGeom>
        </p:spPr>
      </p:pic>
      <p:sp>
        <p:nvSpPr>
          <p:cNvPr id="12" name="Text 8"/>
          <p:cNvSpPr/>
          <p:nvPr/>
        </p:nvSpPr>
        <p:spPr>
          <a:xfrm>
            <a:off x="5331262" y="3435072"/>
            <a:ext cx="2031206" cy="253841"/>
          </a:xfrm>
          <a:prstGeom prst="rect">
            <a:avLst/>
          </a:prstGeom>
          <a:noFill/>
          <a:ln/>
        </p:spPr>
        <p:txBody>
          <a:bodyPr wrap="none" lIns="0" tIns="0" rIns="0" bIns="0" rtlCol="0" anchor="t"/>
          <a:lstStyle/>
          <a:p>
            <a:pPr algn="l" indent="0" marL="0">
              <a:lnSpc>
                <a:spcPts val="1950"/>
              </a:lnSpc>
              <a:buNone/>
            </a:pPr>
            <a:r>
              <a:rPr lang="en-US" sz="1550" dirty="0">
                <a:solidFill>
                  <a:srgbClr val="F9EEE7"/>
                </a:solidFill>
                <a:latin typeface="Quattrocento" pitchFamily="34" charset="0"/>
                <a:ea typeface="Quattrocento" pitchFamily="34" charset="-122"/>
                <a:cs typeface="Quattrocento" pitchFamily="34" charset="-120"/>
              </a:rPr>
              <a:t>Simulated Annealing</a:t>
            </a:r>
            <a:endParaRPr lang="en-US" sz="1550" dirty="0"/>
          </a:p>
        </p:txBody>
      </p:sp>
      <p:sp>
        <p:nvSpPr>
          <p:cNvPr id="13" name="Text 9"/>
          <p:cNvSpPr/>
          <p:nvPr/>
        </p:nvSpPr>
        <p:spPr>
          <a:xfrm>
            <a:off x="5331262" y="3792498"/>
            <a:ext cx="3967877" cy="828675"/>
          </a:xfrm>
          <a:prstGeom prst="rect">
            <a:avLst/>
          </a:prstGeom>
          <a:noFill/>
          <a:ln/>
        </p:spPr>
        <p:txBody>
          <a:bodyPr wrap="square" lIns="0" tIns="0" rIns="0" bIns="0" rtlCol="0" anchor="t"/>
          <a:lstStyle/>
          <a:p>
            <a:pPr algn="l" indent="0" marL="0">
              <a:lnSpc>
                <a:spcPts val="2150"/>
              </a:lnSpc>
              <a:buNone/>
            </a:pPr>
            <a:r>
              <a:rPr lang="en-US" sz="1350" dirty="0">
                <a:solidFill>
                  <a:srgbClr val="F9EEE7"/>
                </a:solidFill>
                <a:latin typeface="Quattrocento" pitchFamily="34" charset="0"/>
                <a:ea typeface="Quattrocento" pitchFamily="34" charset="-122"/>
                <a:cs typeface="Quattrocento" pitchFamily="34" charset="-120"/>
              </a:rPr>
              <a:t>Inspired by metallurgy, it allows occasional "bad" moves to escape local optima, enhancing exploration.</a:t>
            </a:r>
            <a:endParaRPr lang="en-US" sz="1350" dirty="0"/>
          </a:p>
        </p:txBody>
      </p:sp>
      <p:sp>
        <p:nvSpPr>
          <p:cNvPr id="14" name="Shape 10"/>
          <p:cNvSpPr/>
          <p:nvPr/>
        </p:nvSpPr>
        <p:spPr>
          <a:xfrm>
            <a:off x="9667280" y="2980611"/>
            <a:ext cx="4358878" cy="91440"/>
          </a:xfrm>
          <a:prstGeom prst="roundRect">
            <a:avLst>
              <a:gd name="adj" fmla="val 28323"/>
            </a:avLst>
          </a:prstGeom>
          <a:solidFill>
            <a:srgbClr val="EF9C82"/>
          </a:solidFill>
          <a:ln/>
        </p:spPr>
      </p:sp>
      <p:sp>
        <p:nvSpPr>
          <p:cNvPr id="15" name="Shape 11"/>
          <p:cNvSpPr/>
          <p:nvPr/>
        </p:nvSpPr>
        <p:spPr>
          <a:xfrm>
            <a:off x="11587758" y="2744510"/>
            <a:ext cx="517922" cy="517922"/>
          </a:xfrm>
          <a:prstGeom prst="roundRect">
            <a:avLst>
              <a:gd name="adj" fmla="val 176552"/>
            </a:avLst>
          </a:prstGeom>
          <a:solidFill>
            <a:srgbClr val="EF9C82"/>
          </a:solidFill>
          <a:ln/>
        </p:spPr>
      </p:sp>
      <p:pic>
        <p:nvPicPr>
          <p:cNvPr id="16" name="Image 2" descr="preencoded.png">    </p:cNvPr>
          <p:cNvPicPr>
            <a:picLocks noChangeAspect="1"/>
          </p:cNvPicPr>
          <p:nvPr/>
        </p:nvPicPr>
        <p:blipFill>
          <a:blip r:embed="rId3"/>
          <a:stretch>
            <a:fillRect/>
          </a:stretch>
        </p:blipFill>
        <p:spPr>
          <a:xfrm>
            <a:off x="11743134" y="2873931"/>
            <a:ext cx="207169" cy="258961"/>
          </a:xfrm>
          <a:prstGeom prst="rect">
            <a:avLst/>
          </a:prstGeom>
        </p:spPr>
      </p:pic>
      <p:sp>
        <p:nvSpPr>
          <p:cNvPr id="17" name="Text 12"/>
          <p:cNvSpPr/>
          <p:nvPr/>
        </p:nvSpPr>
        <p:spPr>
          <a:xfrm>
            <a:off x="9862780" y="3435072"/>
            <a:ext cx="2031206" cy="253841"/>
          </a:xfrm>
          <a:prstGeom prst="rect">
            <a:avLst/>
          </a:prstGeom>
          <a:noFill/>
          <a:ln/>
        </p:spPr>
        <p:txBody>
          <a:bodyPr wrap="none" lIns="0" tIns="0" rIns="0" bIns="0" rtlCol="0" anchor="t"/>
          <a:lstStyle/>
          <a:p>
            <a:pPr algn="l" indent="0" marL="0">
              <a:lnSpc>
                <a:spcPts val="1950"/>
              </a:lnSpc>
              <a:buNone/>
            </a:pPr>
            <a:r>
              <a:rPr lang="en-US" sz="1550" dirty="0">
                <a:solidFill>
                  <a:srgbClr val="F9EEE7"/>
                </a:solidFill>
                <a:latin typeface="Quattrocento" pitchFamily="34" charset="0"/>
                <a:ea typeface="Quattrocento" pitchFamily="34" charset="-122"/>
                <a:cs typeface="Quattrocento" pitchFamily="34" charset="-120"/>
              </a:rPr>
              <a:t>Beam Search</a:t>
            </a:r>
            <a:endParaRPr lang="en-US" sz="1550" dirty="0"/>
          </a:p>
        </p:txBody>
      </p:sp>
      <p:sp>
        <p:nvSpPr>
          <p:cNvPr id="18" name="Text 13"/>
          <p:cNvSpPr/>
          <p:nvPr/>
        </p:nvSpPr>
        <p:spPr>
          <a:xfrm>
            <a:off x="9862780" y="3792498"/>
            <a:ext cx="3967877" cy="828675"/>
          </a:xfrm>
          <a:prstGeom prst="rect">
            <a:avLst/>
          </a:prstGeom>
          <a:noFill/>
          <a:ln/>
        </p:spPr>
        <p:txBody>
          <a:bodyPr wrap="square" lIns="0" tIns="0" rIns="0" bIns="0" rtlCol="0" anchor="t"/>
          <a:lstStyle/>
          <a:p>
            <a:pPr algn="l" indent="0" marL="0">
              <a:lnSpc>
                <a:spcPts val="2150"/>
              </a:lnSpc>
              <a:buNone/>
            </a:pPr>
            <a:r>
              <a:rPr lang="en-US" sz="1350" dirty="0">
                <a:solidFill>
                  <a:srgbClr val="F9EEE7"/>
                </a:solidFill>
                <a:latin typeface="Quattrocento" pitchFamily="34" charset="0"/>
                <a:ea typeface="Quattrocento" pitchFamily="34" charset="-122"/>
                <a:cs typeface="Quattrocento" pitchFamily="34" charset="-120"/>
              </a:rPr>
              <a:t>Maintains a limited number of "best" candidate solutions at each step, balancing exploration and exploitation.</a:t>
            </a:r>
            <a:endParaRPr lang="en-US" sz="1350" dirty="0"/>
          </a:p>
        </p:txBody>
      </p:sp>
      <p:pic>
        <p:nvPicPr>
          <p:cNvPr id="19" name="Image 3" descr="preencoded.png">    </p:cNvPr>
          <p:cNvPicPr>
            <a:picLocks noChangeAspect="1"/>
          </p:cNvPicPr>
          <p:nvPr/>
        </p:nvPicPr>
        <p:blipFill>
          <a:blip r:embed="rId4"/>
          <a:stretch>
            <a:fillRect/>
          </a:stretch>
        </p:blipFill>
        <p:spPr>
          <a:xfrm>
            <a:off x="611862" y="5123736"/>
            <a:ext cx="4376857" cy="2071807"/>
          </a:xfrm>
          <a:prstGeom prst="rect">
            <a:avLst/>
          </a:prstGeom>
        </p:spPr>
      </p:pic>
      <p:pic>
        <p:nvPicPr>
          <p:cNvPr id="20" name="Image 4" descr="preencoded.png">    </p:cNvPr>
          <p:cNvPicPr>
            <a:picLocks noChangeAspect="1"/>
          </p:cNvPicPr>
          <p:nvPr/>
        </p:nvPicPr>
        <p:blipFill>
          <a:blip r:embed="rId5"/>
          <a:stretch>
            <a:fillRect/>
          </a:stretch>
        </p:blipFill>
        <p:spPr>
          <a:xfrm>
            <a:off x="5126831" y="5123736"/>
            <a:ext cx="4376857" cy="2071807"/>
          </a:xfrm>
          <a:prstGeom prst="rect">
            <a:avLst/>
          </a:prstGeom>
        </p:spPr>
      </p:pic>
      <p:pic>
        <p:nvPicPr>
          <p:cNvPr id="21" name="Image 5" descr="preencoded.png">    </p:cNvPr>
          <p:cNvPicPr>
            <a:picLocks noChangeAspect="1"/>
          </p:cNvPicPr>
          <p:nvPr/>
        </p:nvPicPr>
        <p:blipFill>
          <a:blip r:embed="rId6"/>
          <a:stretch>
            <a:fillRect/>
          </a:stretch>
        </p:blipFill>
        <p:spPr>
          <a:xfrm>
            <a:off x="9641800" y="5123736"/>
            <a:ext cx="4376857" cy="207180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59298"/>
          </a:xfrm>
          <a:prstGeom prst="rect">
            <a:avLst/>
          </a:prstGeom>
        </p:spPr>
      </p:pic>
      <p:sp>
        <p:nvSpPr>
          <p:cNvPr id="3" name="Text 0"/>
          <p:cNvSpPr/>
          <p:nvPr/>
        </p:nvSpPr>
        <p:spPr>
          <a:xfrm>
            <a:off x="828556" y="3610451"/>
            <a:ext cx="10315218" cy="696278"/>
          </a:xfrm>
          <a:prstGeom prst="rect">
            <a:avLst/>
          </a:prstGeom>
          <a:noFill/>
          <a:ln/>
        </p:spPr>
        <p:txBody>
          <a:bodyPr wrap="none" lIns="0" tIns="0" rIns="0" bIns="0" rtlCol="0" anchor="t"/>
          <a:lstStyle/>
          <a:p>
            <a:pPr algn="l" indent="0" marL="0">
              <a:lnSpc>
                <a:spcPts val="5450"/>
              </a:lnSpc>
              <a:buNone/>
            </a:pPr>
            <a:r>
              <a:rPr lang="en-US" sz="4350" dirty="0">
                <a:solidFill>
                  <a:srgbClr val="FFD9BE"/>
                </a:solidFill>
                <a:latin typeface="Quattrocento" pitchFamily="34" charset="0"/>
                <a:ea typeface="Quattrocento" pitchFamily="34" charset="-122"/>
                <a:cs typeface="Quattrocento" pitchFamily="34" charset="-120"/>
              </a:rPr>
              <a:t>Game AI: Adversarial Search and Strategy</a:t>
            </a:r>
            <a:endParaRPr lang="en-US" sz="4350" dirty="0"/>
          </a:p>
        </p:txBody>
      </p:sp>
      <p:sp>
        <p:nvSpPr>
          <p:cNvPr id="4" name="Text 1"/>
          <p:cNvSpPr/>
          <p:nvPr/>
        </p:nvSpPr>
        <p:spPr>
          <a:xfrm>
            <a:off x="828556" y="4661773"/>
            <a:ext cx="12973288" cy="1514475"/>
          </a:xfrm>
          <a:prstGeom prst="rect">
            <a:avLst/>
          </a:prstGeom>
          <a:noFill/>
          <a:ln/>
        </p:spPr>
        <p:txBody>
          <a:bodyPr wrap="square" lIns="0" tIns="0" rIns="0" bIns="0" rtlCol="0" anchor="t"/>
          <a:lstStyle/>
          <a:p>
            <a:pPr algn="l" indent="0" marL="0">
              <a:lnSpc>
                <a:spcPts val="2950"/>
              </a:lnSpc>
              <a:buNone/>
            </a:pPr>
            <a:r>
              <a:rPr lang="en-US" sz="1850" dirty="0">
                <a:solidFill>
                  <a:srgbClr val="F9EEE7"/>
                </a:solidFill>
                <a:latin typeface="Quattrocento" pitchFamily="34" charset="0"/>
                <a:ea typeface="Quattrocento" pitchFamily="34" charset="-122"/>
                <a:cs typeface="Quattrocento" pitchFamily="34" charset="-120"/>
              </a:rPr>
              <a:t>Game AI focuses on developing intelligent agents that can play against human or other AI opponents. Adversarial search algorithms are key to this, especially in perfect information games where both players know the full state of the game. These algorithms aim to predict opponent moves and choose the best response to maximize the agent's chances of winning.</a:t>
            </a:r>
            <a:endParaRPr lang="en-US" sz="1850" dirty="0"/>
          </a:p>
        </p:txBody>
      </p:sp>
      <p:sp>
        <p:nvSpPr>
          <p:cNvPr id="5" name="Text 2"/>
          <p:cNvSpPr/>
          <p:nvPr/>
        </p:nvSpPr>
        <p:spPr>
          <a:xfrm>
            <a:off x="828556" y="6442591"/>
            <a:ext cx="12973288" cy="1135856"/>
          </a:xfrm>
          <a:prstGeom prst="rect">
            <a:avLst/>
          </a:prstGeom>
          <a:noFill/>
          <a:ln/>
        </p:spPr>
        <p:txBody>
          <a:bodyPr wrap="square" lIns="0" tIns="0" rIns="0" bIns="0" rtlCol="0" anchor="t"/>
          <a:lstStyle/>
          <a:p>
            <a:pPr algn="l" indent="0" marL="0">
              <a:lnSpc>
                <a:spcPts val="2950"/>
              </a:lnSpc>
              <a:buNone/>
            </a:pPr>
            <a:r>
              <a:rPr lang="en-US" sz="1850" dirty="0">
                <a:solidFill>
                  <a:srgbClr val="F9EEE7"/>
                </a:solidFill>
                <a:latin typeface="Quattrocento" pitchFamily="34" charset="0"/>
                <a:ea typeface="Quattrocento" pitchFamily="34" charset="-122"/>
                <a:cs typeface="Quattrocento" pitchFamily="34" charset="-120"/>
              </a:rPr>
              <a:t>The Minimax algorithm forms the foundation, assuming optimal play from both sides. Alpha-Beta Pruning enhances Minimax by eliminating branches that won't affect the final decision, significantly speeding up computation. Effective evaluation functions are critical for assigning values to non-terminal game states, guiding the search.</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89503" y="620316"/>
            <a:ext cx="8460105" cy="663416"/>
          </a:xfrm>
          <a:prstGeom prst="rect">
            <a:avLst/>
          </a:prstGeom>
          <a:noFill/>
          <a:ln/>
        </p:spPr>
        <p:txBody>
          <a:bodyPr wrap="none" lIns="0" tIns="0" rIns="0" bIns="0" rtlCol="0" anchor="t"/>
          <a:lstStyle/>
          <a:p>
            <a:pPr algn="l" indent="0" marL="0">
              <a:lnSpc>
                <a:spcPts val="5200"/>
              </a:lnSpc>
              <a:buNone/>
            </a:pPr>
            <a:r>
              <a:rPr lang="en-US" sz="4150" dirty="0">
                <a:solidFill>
                  <a:srgbClr val="FFD9BE"/>
                </a:solidFill>
                <a:latin typeface="Quattrocento" pitchFamily="34" charset="0"/>
                <a:ea typeface="Quattrocento" pitchFamily="34" charset="-122"/>
                <a:cs typeface="Quattrocento" pitchFamily="34" charset="-120"/>
              </a:rPr>
              <a:t>Practical Game AI Implementations</a:t>
            </a:r>
            <a:endParaRPr lang="en-US" sz="4150" dirty="0"/>
          </a:p>
        </p:txBody>
      </p:sp>
      <p:sp>
        <p:nvSpPr>
          <p:cNvPr id="3" name="Text 1"/>
          <p:cNvSpPr/>
          <p:nvPr/>
        </p:nvSpPr>
        <p:spPr>
          <a:xfrm>
            <a:off x="789503" y="1734860"/>
            <a:ext cx="13051393" cy="1082993"/>
          </a:xfrm>
          <a:prstGeom prst="rect">
            <a:avLst/>
          </a:prstGeom>
          <a:noFill/>
          <a:ln/>
        </p:spPr>
        <p:txBody>
          <a:bodyPr wrap="square" lIns="0" tIns="0" rIns="0" bIns="0" rtlCol="0" anchor="t"/>
          <a:lstStyle/>
          <a:p>
            <a:pPr algn="l" indent="0" marL="0">
              <a:lnSpc>
                <a:spcPts val="2800"/>
              </a:lnSpc>
              <a:buNone/>
            </a:pPr>
            <a:r>
              <a:rPr lang="en-US" sz="1750" dirty="0">
                <a:solidFill>
                  <a:srgbClr val="F9EEE7"/>
                </a:solidFill>
                <a:latin typeface="Quattrocento" pitchFamily="34" charset="0"/>
                <a:ea typeface="Quattrocento" pitchFamily="34" charset="-122"/>
                <a:cs typeface="Quattrocento" pitchFamily="34" charset="-120"/>
              </a:rPr>
              <a:t>Applying adversarial search concepts, I developed AI for several classic games, showcasing the power of these algorithms in creating challenging opponents. Each project presented unique challenges in balancing computational complexity with strategic depth.</a:t>
            </a:r>
            <a:endParaRPr lang="en-US" sz="1750" dirty="0"/>
          </a:p>
        </p:txBody>
      </p:sp>
      <p:pic>
        <p:nvPicPr>
          <p:cNvPr id="4" name="Image 0" descr="preencoded.png">    </p:cNvPr>
          <p:cNvPicPr>
            <a:picLocks noChangeAspect="1"/>
          </p:cNvPicPr>
          <p:nvPr/>
        </p:nvPicPr>
        <p:blipFill>
          <a:blip r:embed="rId1"/>
          <a:stretch>
            <a:fillRect/>
          </a:stretch>
        </p:blipFill>
        <p:spPr>
          <a:xfrm>
            <a:off x="789503" y="3071574"/>
            <a:ext cx="4162425" cy="2572464"/>
          </a:xfrm>
          <a:prstGeom prst="rect">
            <a:avLst/>
          </a:prstGeom>
        </p:spPr>
      </p:pic>
      <p:sp>
        <p:nvSpPr>
          <p:cNvPr id="5" name="Text 2"/>
          <p:cNvSpPr/>
          <p:nvPr/>
        </p:nvSpPr>
        <p:spPr>
          <a:xfrm>
            <a:off x="789503" y="5869543"/>
            <a:ext cx="2654022" cy="331708"/>
          </a:xfrm>
          <a:prstGeom prst="rect">
            <a:avLst/>
          </a:prstGeom>
          <a:noFill/>
          <a:ln/>
        </p:spPr>
        <p:txBody>
          <a:bodyPr wrap="none" lIns="0" tIns="0" rIns="0" bIns="0" rtlCol="0" anchor="t"/>
          <a:lstStyle/>
          <a:p>
            <a:pPr algn="l" indent="0" marL="0">
              <a:lnSpc>
                <a:spcPts val="2600"/>
              </a:lnSpc>
              <a:buNone/>
            </a:pPr>
            <a:r>
              <a:rPr lang="en-US" sz="2050" dirty="0">
                <a:solidFill>
                  <a:srgbClr val="F9EEE7"/>
                </a:solidFill>
                <a:latin typeface="Quattrocento" pitchFamily="34" charset="0"/>
                <a:ea typeface="Quattrocento" pitchFamily="34" charset="-122"/>
                <a:cs typeface="Quattrocento" pitchFamily="34" charset="-120"/>
              </a:rPr>
              <a:t>Tic Tac Toe</a:t>
            </a:r>
            <a:endParaRPr lang="en-US" sz="2050" dirty="0"/>
          </a:p>
        </p:txBody>
      </p:sp>
      <p:sp>
        <p:nvSpPr>
          <p:cNvPr id="6" name="Text 3"/>
          <p:cNvSpPr/>
          <p:nvPr/>
        </p:nvSpPr>
        <p:spPr>
          <a:xfrm>
            <a:off x="789503" y="6336506"/>
            <a:ext cx="4162425" cy="1443990"/>
          </a:xfrm>
          <a:prstGeom prst="rect">
            <a:avLst/>
          </a:prstGeom>
          <a:noFill/>
          <a:ln/>
        </p:spPr>
        <p:txBody>
          <a:bodyPr wrap="square" lIns="0" tIns="0" rIns="0" bIns="0" rtlCol="0" anchor="t"/>
          <a:lstStyle/>
          <a:p>
            <a:pPr algn="l" indent="0" marL="0">
              <a:lnSpc>
                <a:spcPts val="2800"/>
              </a:lnSpc>
              <a:buNone/>
            </a:pPr>
            <a:r>
              <a:rPr lang="en-US" sz="1750" dirty="0">
                <a:solidFill>
                  <a:srgbClr val="F9EEE7"/>
                </a:solidFill>
                <a:latin typeface="Quattrocento" pitchFamily="34" charset="0"/>
                <a:ea typeface="Quattrocento" pitchFamily="34" charset="-122"/>
                <a:cs typeface="Quattrocento" pitchFamily="34" charset="-120"/>
              </a:rPr>
              <a:t>Implemented using the Minimax algorithm. The AI plays perfectly, ensuring at least a draw against any opponent.</a:t>
            </a:r>
            <a:endParaRPr lang="en-US" sz="1750" dirty="0"/>
          </a:p>
        </p:txBody>
      </p:sp>
      <p:pic>
        <p:nvPicPr>
          <p:cNvPr id="7" name="Image 1" descr="preencoded.png">    </p:cNvPr>
          <p:cNvPicPr>
            <a:picLocks noChangeAspect="1"/>
          </p:cNvPicPr>
          <p:nvPr/>
        </p:nvPicPr>
        <p:blipFill>
          <a:blip r:embed="rId2"/>
          <a:stretch>
            <a:fillRect/>
          </a:stretch>
        </p:blipFill>
        <p:spPr>
          <a:xfrm>
            <a:off x="5233868" y="3071574"/>
            <a:ext cx="4162544" cy="2572583"/>
          </a:xfrm>
          <a:prstGeom prst="rect">
            <a:avLst/>
          </a:prstGeom>
        </p:spPr>
      </p:pic>
      <p:sp>
        <p:nvSpPr>
          <p:cNvPr id="8" name="Text 4"/>
          <p:cNvSpPr/>
          <p:nvPr/>
        </p:nvSpPr>
        <p:spPr>
          <a:xfrm>
            <a:off x="5233868" y="5869662"/>
            <a:ext cx="2654022" cy="331708"/>
          </a:xfrm>
          <a:prstGeom prst="rect">
            <a:avLst/>
          </a:prstGeom>
          <a:noFill/>
          <a:ln/>
        </p:spPr>
        <p:txBody>
          <a:bodyPr wrap="none" lIns="0" tIns="0" rIns="0" bIns="0" rtlCol="0" anchor="t"/>
          <a:lstStyle/>
          <a:p>
            <a:pPr algn="l" indent="0" marL="0">
              <a:lnSpc>
                <a:spcPts val="2600"/>
              </a:lnSpc>
              <a:buNone/>
            </a:pPr>
            <a:r>
              <a:rPr lang="en-US" sz="2050" dirty="0">
                <a:solidFill>
                  <a:srgbClr val="F9EEE7"/>
                </a:solidFill>
                <a:latin typeface="Quattrocento" pitchFamily="34" charset="0"/>
                <a:ea typeface="Quattrocento" pitchFamily="34" charset="-122"/>
                <a:cs typeface="Quattrocento" pitchFamily="34" charset="-120"/>
              </a:rPr>
              <a:t>Connect Four</a:t>
            </a:r>
            <a:endParaRPr lang="en-US" sz="2050" dirty="0"/>
          </a:p>
        </p:txBody>
      </p:sp>
      <p:sp>
        <p:nvSpPr>
          <p:cNvPr id="9" name="Text 5"/>
          <p:cNvSpPr/>
          <p:nvPr/>
        </p:nvSpPr>
        <p:spPr>
          <a:xfrm>
            <a:off x="5233868" y="6336625"/>
            <a:ext cx="4162544" cy="1082993"/>
          </a:xfrm>
          <a:prstGeom prst="rect">
            <a:avLst/>
          </a:prstGeom>
          <a:noFill/>
          <a:ln/>
        </p:spPr>
        <p:txBody>
          <a:bodyPr wrap="square" lIns="0" tIns="0" rIns="0" bIns="0" rtlCol="0" anchor="t"/>
          <a:lstStyle/>
          <a:p>
            <a:pPr algn="l" indent="0" marL="0">
              <a:lnSpc>
                <a:spcPts val="2800"/>
              </a:lnSpc>
              <a:buNone/>
            </a:pPr>
            <a:r>
              <a:rPr lang="en-US" sz="1750" dirty="0">
                <a:solidFill>
                  <a:srgbClr val="F9EEE7"/>
                </a:solidFill>
                <a:latin typeface="Quattrocento" pitchFamily="34" charset="0"/>
                <a:ea typeface="Quattrocento" pitchFamily="34" charset="-122"/>
                <a:cs typeface="Quattrocento" pitchFamily="34" charset="-120"/>
              </a:rPr>
              <a:t>Utilized Minimax with Alpha-Beta Pruning and custom heuristics for board evaluation, enabling deeper search.</a:t>
            </a:r>
            <a:endParaRPr lang="en-US" sz="1750" dirty="0"/>
          </a:p>
        </p:txBody>
      </p:sp>
      <p:pic>
        <p:nvPicPr>
          <p:cNvPr id="10" name="Image 2" descr="preencoded.png">    </p:cNvPr>
          <p:cNvPicPr>
            <a:picLocks noChangeAspect="1"/>
          </p:cNvPicPr>
          <p:nvPr/>
        </p:nvPicPr>
        <p:blipFill>
          <a:blip r:embed="rId3"/>
          <a:stretch>
            <a:fillRect/>
          </a:stretch>
        </p:blipFill>
        <p:spPr>
          <a:xfrm>
            <a:off x="9678353" y="3071574"/>
            <a:ext cx="4162425" cy="2572464"/>
          </a:xfrm>
          <a:prstGeom prst="rect">
            <a:avLst/>
          </a:prstGeom>
        </p:spPr>
      </p:pic>
      <p:sp>
        <p:nvSpPr>
          <p:cNvPr id="11" name="Text 6"/>
          <p:cNvSpPr/>
          <p:nvPr/>
        </p:nvSpPr>
        <p:spPr>
          <a:xfrm>
            <a:off x="9678353" y="5869543"/>
            <a:ext cx="2654022" cy="331708"/>
          </a:xfrm>
          <a:prstGeom prst="rect">
            <a:avLst/>
          </a:prstGeom>
          <a:noFill/>
          <a:ln/>
        </p:spPr>
        <p:txBody>
          <a:bodyPr wrap="none" lIns="0" tIns="0" rIns="0" bIns="0" rtlCol="0" anchor="t"/>
          <a:lstStyle/>
          <a:p>
            <a:pPr algn="l" indent="0" marL="0">
              <a:lnSpc>
                <a:spcPts val="2600"/>
              </a:lnSpc>
              <a:buNone/>
            </a:pPr>
            <a:r>
              <a:rPr lang="en-US" sz="2050" dirty="0">
                <a:solidFill>
                  <a:srgbClr val="F9EEE7"/>
                </a:solidFill>
                <a:latin typeface="Quattrocento" pitchFamily="34" charset="0"/>
                <a:ea typeface="Quattrocento" pitchFamily="34" charset="-122"/>
                <a:cs typeface="Quattrocento" pitchFamily="34" charset="-120"/>
              </a:rPr>
              <a:t>Chess</a:t>
            </a:r>
            <a:endParaRPr lang="en-US" sz="2050" dirty="0"/>
          </a:p>
        </p:txBody>
      </p:sp>
      <p:sp>
        <p:nvSpPr>
          <p:cNvPr id="12" name="Text 7"/>
          <p:cNvSpPr/>
          <p:nvPr/>
        </p:nvSpPr>
        <p:spPr>
          <a:xfrm>
            <a:off x="9678353" y="6336506"/>
            <a:ext cx="4162425" cy="1443990"/>
          </a:xfrm>
          <a:prstGeom prst="rect">
            <a:avLst/>
          </a:prstGeom>
          <a:noFill/>
          <a:ln/>
        </p:spPr>
        <p:txBody>
          <a:bodyPr wrap="square" lIns="0" tIns="0" rIns="0" bIns="0" rtlCol="0" anchor="t"/>
          <a:lstStyle/>
          <a:p>
            <a:pPr algn="l" indent="0" marL="0">
              <a:lnSpc>
                <a:spcPts val="2800"/>
              </a:lnSpc>
              <a:buNone/>
            </a:pPr>
            <a:r>
              <a:rPr lang="en-US" sz="1750" dirty="0">
                <a:solidFill>
                  <a:srgbClr val="F9EEE7"/>
                </a:solidFill>
                <a:latin typeface="Quattrocento" pitchFamily="34" charset="0"/>
                <a:ea typeface="Quattrocento" pitchFamily="34" charset="-122"/>
                <a:cs typeface="Quattrocento" pitchFamily="34" charset="-120"/>
              </a:rPr>
              <a:t>Developed an evaluation function considering piece values, pawn structure, and mobility, combined with pruning logic.</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28030" y="336352"/>
            <a:ext cx="4823222" cy="359688"/>
          </a:xfrm>
          <a:prstGeom prst="rect">
            <a:avLst/>
          </a:prstGeom>
          <a:noFill/>
          <a:ln/>
        </p:spPr>
        <p:txBody>
          <a:bodyPr wrap="none" lIns="0" tIns="0" rIns="0" bIns="0" rtlCol="0" anchor="t"/>
          <a:lstStyle/>
          <a:p>
            <a:pPr algn="l" indent="0" marL="0">
              <a:lnSpc>
                <a:spcPts val="2800"/>
              </a:lnSpc>
              <a:buNone/>
            </a:pPr>
            <a:r>
              <a:rPr lang="en-US" sz="2250" dirty="0">
                <a:solidFill>
                  <a:srgbClr val="FFD9BE"/>
                </a:solidFill>
                <a:latin typeface="Quattrocento" pitchFamily="34" charset="0"/>
                <a:ea typeface="Quattrocento" pitchFamily="34" charset="-122"/>
                <a:cs typeface="Quattrocento" pitchFamily="34" charset="-120"/>
              </a:rPr>
              <a:t>Logic and Knowledge Representation</a:t>
            </a:r>
            <a:endParaRPr lang="en-US" sz="2250" dirty="0"/>
          </a:p>
        </p:txBody>
      </p:sp>
      <p:sp>
        <p:nvSpPr>
          <p:cNvPr id="3" name="Text 1"/>
          <p:cNvSpPr/>
          <p:nvPr/>
        </p:nvSpPr>
        <p:spPr>
          <a:xfrm>
            <a:off x="428030" y="940594"/>
            <a:ext cx="13774341" cy="391239"/>
          </a:xfrm>
          <a:prstGeom prst="rect">
            <a:avLst/>
          </a:prstGeom>
          <a:noFill/>
          <a:ln/>
        </p:spPr>
        <p:txBody>
          <a:bodyPr wrap="square" lIns="0" tIns="0" rIns="0" bIns="0" rtlCol="0" anchor="t"/>
          <a:lstStyle/>
          <a:p>
            <a:pPr algn="l" indent="0" marL="0">
              <a:lnSpc>
                <a:spcPts val="1500"/>
              </a:lnSpc>
              <a:buNone/>
            </a:pPr>
            <a:r>
              <a:rPr lang="en-US" sz="950" dirty="0">
                <a:solidFill>
                  <a:srgbClr val="F9EEE7"/>
                </a:solidFill>
                <a:latin typeface="Quattrocento" pitchFamily="34" charset="0"/>
                <a:ea typeface="Quattrocento" pitchFamily="34" charset="-122"/>
                <a:cs typeface="Quattrocento" pitchFamily="34" charset="-120"/>
              </a:rPr>
              <a:t>Knowledge representation is about how information is stored and processed by AI systems to enable reasoning and problem-solving. Logic provides a formal framework for this, allowing AI to make inferences and deductions based on a set of facts and rules. This area is crucial for building expert systems and intelligent agents that can understand and react to complex situations.</a:t>
            </a:r>
            <a:endParaRPr lang="en-US" sz="950" dirty="0"/>
          </a:p>
        </p:txBody>
      </p:sp>
      <p:sp>
        <p:nvSpPr>
          <p:cNvPr id="4" name="Shape 2"/>
          <p:cNvSpPr/>
          <p:nvPr/>
        </p:nvSpPr>
        <p:spPr>
          <a:xfrm>
            <a:off x="428030" y="1606867"/>
            <a:ext cx="6737985" cy="772835"/>
          </a:xfrm>
          <a:prstGeom prst="roundRect">
            <a:avLst>
              <a:gd name="adj" fmla="val 2374"/>
            </a:avLst>
          </a:prstGeom>
          <a:noFill/>
          <a:ln w="15240">
            <a:solidFill>
              <a:srgbClr val="4A6B6A"/>
            </a:solidFill>
            <a:prstDash val="solid"/>
          </a:ln>
        </p:spPr>
      </p:sp>
      <p:sp>
        <p:nvSpPr>
          <p:cNvPr id="5" name="Text 3"/>
          <p:cNvSpPr/>
          <p:nvPr/>
        </p:nvSpPr>
        <p:spPr>
          <a:xfrm>
            <a:off x="565547" y="1744385"/>
            <a:ext cx="1438989" cy="179903"/>
          </a:xfrm>
          <a:prstGeom prst="rect">
            <a:avLst/>
          </a:prstGeom>
          <a:noFill/>
          <a:ln/>
        </p:spPr>
        <p:txBody>
          <a:bodyPr wrap="none" lIns="0" tIns="0" rIns="0" bIns="0" rtlCol="0" anchor="t"/>
          <a:lstStyle/>
          <a:p>
            <a:pPr algn="l" indent="0" marL="0">
              <a:lnSpc>
                <a:spcPts val="1400"/>
              </a:lnSpc>
              <a:buNone/>
            </a:pPr>
            <a:r>
              <a:rPr lang="en-US" sz="1100" dirty="0">
                <a:solidFill>
                  <a:srgbClr val="F9EEE7"/>
                </a:solidFill>
                <a:latin typeface="Quattrocento" pitchFamily="34" charset="0"/>
                <a:ea typeface="Quattrocento" pitchFamily="34" charset="-122"/>
                <a:cs typeface="Quattrocento" pitchFamily="34" charset="-120"/>
              </a:rPr>
              <a:t>Knowledge Base (KB)</a:t>
            </a:r>
            <a:endParaRPr lang="en-US" sz="1100" dirty="0"/>
          </a:p>
        </p:txBody>
      </p:sp>
      <p:sp>
        <p:nvSpPr>
          <p:cNvPr id="6" name="Text 4"/>
          <p:cNvSpPr/>
          <p:nvPr/>
        </p:nvSpPr>
        <p:spPr>
          <a:xfrm>
            <a:off x="565547" y="2046565"/>
            <a:ext cx="6462951" cy="195620"/>
          </a:xfrm>
          <a:prstGeom prst="rect">
            <a:avLst/>
          </a:prstGeom>
          <a:noFill/>
          <a:ln/>
        </p:spPr>
        <p:txBody>
          <a:bodyPr wrap="none" lIns="0" tIns="0" rIns="0" bIns="0" rtlCol="0" anchor="t"/>
          <a:lstStyle/>
          <a:p>
            <a:pPr algn="l" indent="0" marL="0">
              <a:lnSpc>
                <a:spcPts val="1500"/>
              </a:lnSpc>
              <a:buNone/>
            </a:pPr>
            <a:r>
              <a:rPr lang="en-US" sz="950" dirty="0">
                <a:solidFill>
                  <a:srgbClr val="F9EEE7"/>
                </a:solidFill>
                <a:latin typeface="Quattrocento" pitchFamily="34" charset="0"/>
                <a:ea typeface="Quattrocento" pitchFamily="34" charset="-122"/>
                <a:cs typeface="Quattrocento" pitchFamily="34" charset="-120"/>
              </a:rPr>
              <a:t>A repository of facts and rules about the world, allowing AI to access and process information systematically.</a:t>
            </a:r>
            <a:endParaRPr lang="en-US" sz="950" dirty="0"/>
          </a:p>
        </p:txBody>
      </p:sp>
      <p:sp>
        <p:nvSpPr>
          <p:cNvPr id="7" name="Shape 5"/>
          <p:cNvSpPr/>
          <p:nvPr/>
        </p:nvSpPr>
        <p:spPr>
          <a:xfrm>
            <a:off x="428030" y="2501979"/>
            <a:ext cx="6737985" cy="772835"/>
          </a:xfrm>
          <a:prstGeom prst="roundRect">
            <a:avLst>
              <a:gd name="adj" fmla="val 2374"/>
            </a:avLst>
          </a:prstGeom>
          <a:noFill/>
          <a:ln w="15240">
            <a:solidFill>
              <a:srgbClr val="4A6B6A"/>
            </a:solidFill>
            <a:prstDash val="solid"/>
          </a:ln>
        </p:spPr>
      </p:sp>
      <p:sp>
        <p:nvSpPr>
          <p:cNvPr id="8" name="Text 6"/>
          <p:cNvSpPr/>
          <p:nvPr/>
        </p:nvSpPr>
        <p:spPr>
          <a:xfrm>
            <a:off x="565547" y="2639497"/>
            <a:ext cx="1438989" cy="179903"/>
          </a:xfrm>
          <a:prstGeom prst="rect">
            <a:avLst/>
          </a:prstGeom>
          <a:noFill/>
          <a:ln/>
        </p:spPr>
        <p:txBody>
          <a:bodyPr wrap="none" lIns="0" tIns="0" rIns="0" bIns="0" rtlCol="0" anchor="t"/>
          <a:lstStyle/>
          <a:p>
            <a:pPr algn="l" indent="0" marL="0">
              <a:lnSpc>
                <a:spcPts val="1400"/>
              </a:lnSpc>
              <a:buNone/>
            </a:pPr>
            <a:r>
              <a:rPr lang="en-US" sz="1100" dirty="0">
                <a:solidFill>
                  <a:srgbClr val="F9EEE7"/>
                </a:solidFill>
                <a:latin typeface="Quattrocento" pitchFamily="34" charset="0"/>
                <a:ea typeface="Quattrocento" pitchFamily="34" charset="-122"/>
                <a:cs typeface="Quattrocento" pitchFamily="34" charset="-120"/>
              </a:rPr>
              <a:t>Propositional Logic</a:t>
            </a:r>
            <a:endParaRPr lang="en-US" sz="1100" dirty="0"/>
          </a:p>
        </p:txBody>
      </p:sp>
      <p:sp>
        <p:nvSpPr>
          <p:cNvPr id="9" name="Text 7"/>
          <p:cNvSpPr/>
          <p:nvPr/>
        </p:nvSpPr>
        <p:spPr>
          <a:xfrm>
            <a:off x="565547" y="2941677"/>
            <a:ext cx="6462951" cy="195620"/>
          </a:xfrm>
          <a:prstGeom prst="rect">
            <a:avLst/>
          </a:prstGeom>
          <a:noFill/>
          <a:ln/>
        </p:spPr>
        <p:txBody>
          <a:bodyPr wrap="none" lIns="0" tIns="0" rIns="0" bIns="0" rtlCol="0" anchor="t"/>
          <a:lstStyle/>
          <a:p>
            <a:pPr algn="l" indent="0" marL="0">
              <a:lnSpc>
                <a:spcPts val="1500"/>
              </a:lnSpc>
              <a:buNone/>
            </a:pPr>
            <a:r>
              <a:rPr lang="en-US" sz="950" dirty="0">
                <a:solidFill>
                  <a:srgbClr val="F9EEE7"/>
                </a:solidFill>
                <a:latin typeface="Quattrocento" pitchFamily="34" charset="0"/>
                <a:ea typeface="Quattrocento" pitchFamily="34" charset="-122"/>
                <a:cs typeface="Quattrocento" pitchFamily="34" charset="-120"/>
              </a:rPr>
              <a:t>A fundamental form of logic where statements are treated as atomic propositions, combined with logical connectives.</a:t>
            </a:r>
            <a:endParaRPr lang="en-US" sz="950" dirty="0"/>
          </a:p>
        </p:txBody>
      </p:sp>
      <p:sp>
        <p:nvSpPr>
          <p:cNvPr id="10" name="Shape 8"/>
          <p:cNvSpPr/>
          <p:nvPr/>
        </p:nvSpPr>
        <p:spPr>
          <a:xfrm>
            <a:off x="428030" y="3397091"/>
            <a:ext cx="6737985" cy="772835"/>
          </a:xfrm>
          <a:prstGeom prst="roundRect">
            <a:avLst>
              <a:gd name="adj" fmla="val 2374"/>
            </a:avLst>
          </a:prstGeom>
          <a:noFill/>
          <a:ln w="15240">
            <a:solidFill>
              <a:srgbClr val="4A6B6A"/>
            </a:solidFill>
            <a:prstDash val="solid"/>
          </a:ln>
        </p:spPr>
      </p:sp>
      <p:sp>
        <p:nvSpPr>
          <p:cNvPr id="11" name="Text 9"/>
          <p:cNvSpPr/>
          <p:nvPr/>
        </p:nvSpPr>
        <p:spPr>
          <a:xfrm>
            <a:off x="565547" y="3534608"/>
            <a:ext cx="1636752" cy="179903"/>
          </a:xfrm>
          <a:prstGeom prst="rect">
            <a:avLst/>
          </a:prstGeom>
          <a:noFill/>
          <a:ln/>
        </p:spPr>
        <p:txBody>
          <a:bodyPr wrap="none" lIns="0" tIns="0" rIns="0" bIns="0" rtlCol="0" anchor="t"/>
          <a:lstStyle/>
          <a:p>
            <a:pPr algn="l" indent="0" marL="0">
              <a:lnSpc>
                <a:spcPts val="1400"/>
              </a:lnSpc>
              <a:buNone/>
            </a:pPr>
            <a:r>
              <a:rPr lang="en-US" sz="1100" dirty="0">
                <a:solidFill>
                  <a:srgbClr val="F9EEE7"/>
                </a:solidFill>
                <a:latin typeface="Quattrocento" pitchFamily="34" charset="0"/>
                <a:ea typeface="Quattrocento" pitchFamily="34" charset="-122"/>
                <a:cs typeface="Quattrocento" pitchFamily="34" charset="-120"/>
              </a:rPr>
              <a:t>Inference and Resolution</a:t>
            </a:r>
            <a:endParaRPr lang="en-US" sz="1100" dirty="0"/>
          </a:p>
        </p:txBody>
      </p:sp>
      <p:sp>
        <p:nvSpPr>
          <p:cNvPr id="12" name="Text 10"/>
          <p:cNvSpPr/>
          <p:nvPr/>
        </p:nvSpPr>
        <p:spPr>
          <a:xfrm>
            <a:off x="565547" y="3836789"/>
            <a:ext cx="6462951" cy="195620"/>
          </a:xfrm>
          <a:prstGeom prst="rect">
            <a:avLst/>
          </a:prstGeom>
          <a:noFill/>
          <a:ln/>
        </p:spPr>
        <p:txBody>
          <a:bodyPr wrap="none" lIns="0" tIns="0" rIns="0" bIns="0" rtlCol="0" anchor="t"/>
          <a:lstStyle/>
          <a:p>
            <a:pPr algn="l" indent="0" marL="0">
              <a:lnSpc>
                <a:spcPts val="1500"/>
              </a:lnSpc>
              <a:buNone/>
            </a:pPr>
            <a:r>
              <a:rPr lang="en-US" sz="950" dirty="0">
                <a:solidFill>
                  <a:srgbClr val="F9EEE7"/>
                </a:solidFill>
                <a:latin typeface="Quattrocento" pitchFamily="34" charset="0"/>
                <a:ea typeface="Quattrocento" pitchFamily="34" charset="-122"/>
                <a:cs typeface="Quattrocento" pitchFamily="34" charset="-120"/>
              </a:rPr>
              <a:t>Techniques for deriving new conclusions from existing knowledge within the KB, ensuring logical consistency.</a:t>
            </a:r>
            <a:endParaRPr lang="en-US" sz="950" dirty="0"/>
          </a:p>
        </p:txBody>
      </p:sp>
      <p:pic>
        <p:nvPicPr>
          <p:cNvPr id="13" name="Image 0" descr="preencoded.png">    </p:cNvPr>
          <p:cNvPicPr>
            <a:picLocks noChangeAspect="1"/>
          </p:cNvPicPr>
          <p:nvPr/>
        </p:nvPicPr>
        <p:blipFill>
          <a:blip r:embed="rId1"/>
          <a:stretch>
            <a:fillRect/>
          </a:stretch>
        </p:blipFill>
        <p:spPr>
          <a:xfrm>
            <a:off x="7472005" y="1606867"/>
            <a:ext cx="6737985" cy="6737985"/>
          </a:xfrm>
          <a:prstGeom prst="rect">
            <a:avLst/>
          </a:prstGeom>
        </p:spPr>
      </p:pic>
      <p:sp>
        <p:nvSpPr>
          <p:cNvPr id="14" name="Text 11"/>
          <p:cNvSpPr/>
          <p:nvPr/>
        </p:nvSpPr>
        <p:spPr>
          <a:xfrm>
            <a:off x="428030" y="8665726"/>
            <a:ext cx="1726763" cy="215741"/>
          </a:xfrm>
          <a:prstGeom prst="rect">
            <a:avLst/>
          </a:prstGeom>
          <a:noFill/>
          <a:ln/>
        </p:spPr>
        <p:txBody>
          <a:bodyPr wrap="none" lIns="0" tIns="0" rIns="0" bIns="0" rtlCol="0" anchor="t"/>
          <a:lstStyle/>
          <a:p>
            <a:pPr algn="l" indent="0" marL="0">
              <a:lnSpc>
                <a:spcPts val="1650"/>
              </a:lnSpc>
              <a:buNone/>
            </a:pPr>
            <a:r>
              <a:rPr lang="en-US" sz="1350" dirty="0">
                <a:solidFill>
                  <a:srgbClr val="FFD9BE"/>
                </a:solidFill>
                <a:latin typeface="Quattrocento" pitchFamily="34" charset="0"/>
                <a:ea typeface="Quattrocento" pitchFamily="34" charset="-122"/>
                <a:cs typeface="Quattrocento" pitchFamily="34" charset="-120"/>
              </a:rPr>
              <a:t>Applications in AI</a:t>
            </a:r>
            <a:endParaRPr lang="en-US" sz="1350" dirty="0"/>
          </a:p>
        </p:txBody>
      </p:sp>
      <p:sp>
        <p:nvSpPr>
          <p:cNvPr id="15" name="Text 12"/>
          <p:cNvSpPr/>
          <p:nvPr/>
        </p:nvSpPr>
        <p:spPr>
          <a:xfrm>
            <a:off x="428030" y="9064823"/>
            <a:ext cx="13774341" cy="195620"/>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F9EEE7"/>
                </a:solidFill>
                <a:latin typeface="Quattrocento" pitchFamily="34" charset="0"/>
                <a:ea typeface="Quattrocento" pitchFamily="34" charset="-122"/>
                <a:cs typeface="Quattrocento" pitchFamily="34" charset="-120"/>
              </a:rPr>
              <a:t>AI Diagnosis:</a:t>
            </a:r>
            <a:pPr algn="l" indent="0" marL="0">
              <a:lnSpc>
                <a:spcPts val="1500"/>
              </a:lnSpc>
              <a:buNone/>
            </a:pPr>
            <a:r>
              <a:rPr lang="en-US" sz="950" dirty="0">
                <a:solidFill>
                  <a:srgbClr val="F9EEE7"/>
                </a:solidFill>
                <a:latin typeface="Quattrocento" pitchFamily="34" charset="0"/>
                <a:ea typeface="Quattrocento" pitchFamily="34" charset="-122"/>
                <a:cs typeface="Quattrocento" pitchFamily="34" charset="-120"/>
              </a:rPr>
              <a:t> Identifying faults or diseases based on symptoms and knowledge rules.</a:t>
            </a:r>
            <a:endParaRPr lang="en-US" sz="950" dirty="0"/>
          </a:p>
        </p:txBody>
      </p:sp>
      <p:sp>
        <p:nvSpPr>
          <p:cNvPr id="16" name="Text 13"/>
          <p:cNvSpPr/>
          <p:nvPr/>
        </p:nvSpPr>
        <p:spPr>
          <a:xfrm>
            <a:off x="428030" y="9303187"/>
            <a:ext cx="13774341" cy="195620"/>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F9EEE7"/>
                </a:solidFill>
                <a:latin typeface="Quattrocento" pitchFamily="34" charset="0"/>
                <a:ea typeface="Quattrocento" pitchFamily="34" charset="-122"/>
                <a:cs typeface="Quattrocento" pitchFamily="34" charset="-120"/>
              </a:rPr>
              <a:t>Rule-Based Systems:</a:t>
            </a:r>
            <a:pPr algn="l" indent="0" marL="0">
              <a:lnSpc>
                <a:spcPts val="1500"/>
              </a:lnSpc>
              <a:buNone/>
            </a:pPr>
            <a:r>
              <a:rPr lang="en-US" sz="950" dirty="0">
                <a:solidFill>
                  <a:srgbClr val="F9EEE7"/>
                </a:solidFill>
                <a:latin typeface="Quattrocento" pitchFamily="34" charset="0"/>
                <a:ea typeface="Quattrocento" pitchFamily="34" charset="-122"/>
                <a:cs typeface="Quattrocento" pitchFamily="34" charset="-120"/>
              </a:rPr>
              <a:t> AI that makes decisions based on a set of "if-then" rules.</a:t>
            </a:r>
            <a:endParaRPr lang="en-US" sz="950" dirty="0"/>
          </a:p>
        </p:txBody>
      </p:sp>
      <p:sp>
        <p:nvSpPr>
          <p:cNvPr id="17" name="Text 14"/>
          <p:cNvSpPr/>
          <p:nvPr/>
        </p:nvSpPr>
        <p:spPr>
          <a:xfrm>
            <a:off x="428030" y="9541550"/>
            <a:ext cx="13774341" cy="195620"/>
          </a:xfrm>
          <a:prstGeom prst="rect">
            <a:avLst/>
          </a:prstGeom>
          <a:noFill/>
          <a:ln/>
        </p:spPr>
        <p:txBody>
          <a:bodyPr wrap="none" lIns="0" tIns="0" rIns="0" bIns="0" rtlCol="0" anchor="t"/>
          <a:lstStyle/>
          <a:p>
            <a:pPr algn="l" marL="342900" indent="-342900">
              <a:lnSpc>
                <a:spcPts val="1500"/>
              </a:lnSpc>
              <a:buSzPct val="100000"/>
              <a:buChar char="•"/>
            </a:pPr>
            <a:r>
              <a:rPr lang="en-US" sz="950" b="1" dirty="0">
                <a:solidFill>
                  <a:srgbClr val="F9EEE7"/>
                </a:solidFill>
                <a:latin typeface="Quattrocento" pitchFamily="34" charset="0"/>
                <a:ea typeface="Quattrocento" pitchFamily="34" charset="-122"/>
                <a:cs typeface="Quattrocento" pitchFamily="34" charset="-120"/>
              </a:rPr>
              <a:t>Expert Bots:</a:t>
            </a:r>
            <a:pPr algn="l" indent="0" marL="0">
              <a:lnSpc>
                <a:spcPts val="1500"/>
              </a:lnSpc>
              <a:buNone/>
            </a:pPr>
            <a:r>
              <a:rPr lang="en-US" sz="950" dirty="0">
                <a:solidFill>
                  <a:srgbClr val="F9EEE7"/>
                </a:solidFill>
                <a:latin typeface="Quattrocento" pitchFamily="34" charset="0"/>
                <a:ea typeface="Quattrocento" pitchFamily="34" charset="-122"/>
                <a:cs typeface="Quattrocento" pitchFamily="34" charset="-120"/>
              </a:rPr>
              <a:t> Systems designed to mimic the decision-making ability of human experts in specific domains.</a:t>
            </a:r>
            <a:endParaRPr lang="en-US" sz="9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2025-07-13T14:58:23Z</dcterms:created>
  <dcterms:modified xsi:type="dcterms:W3CDTF">2025-07-13T14:58:23Z</dcterms:modified>
</cp:coreProperties>
</file>